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sldIdLst>
    <p:sldId id="283" r:id="rId2"/>
    <p:sldId id="260" r:id="rId3"/>
    <p:sldId id="256" r:id="rId4"/>
    <p:sldId id="257" r:id="rId5"/>
    <p:sldId id="258" r:id="rId6"/>
    <p:sldId id="265" r:id="rId7"/>
    <p:sldId id="268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1" r:id="rId21"/>
    <p:sldId id="282" r:id="rId22"/>
    <p:sldId id="284" r:id="rId23"/>
    <p:sldId id="279" r:id="rId24"/>
    <p:sldId id="286" r:id="rId2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 autoAdjust="0"/>
    <p:restoredTop sz="94658" autoAdjust="0"/>
  </p:normalViewPr>
  <p:slideViewPr>
    <p:cSldViewPr>
      <p:cViewPr varScale="1">
        <p:scale>
          <a:sx n="79" d="100"/>
          <a:sy n="79" d="100"/>
        </p:scale>
        <p:origin x="-214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80666-FB37-4B36-9149-507F3B0178E3}" type="datetimeFigureOut">
              <a:rPr lang="en-US" smtClean="0"/>
              <a:pPr/>
              <a:t>13-05-13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8CAE94-2E2D-4D48-94CF-6CA80496C389}" type="datetimeFigureOut">
              <a:rPr lang="es-CL" smtClean="0"/>
              <a:pPr/>
              <a:t>11-05-13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86B6470-3593-44F3-9B41-1907515D3166}" type="slidenum">
              <a:rPr lang="es-CL" smtClean="0"/>
              <a:pPr/>
              <a:t>‹Nr.›</a:t>
            </a:fld>
            <a:endParaRPr lang="es-CL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wmf"/><Relationship Id="rId3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tic.educacion.es/w3/recursos/primaria/matematicas/fracciones/menuu2.html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5" y="2924944"/>
            <a:ext cx="6840760" cy="1649151"/>
          </a:xfrm>
        </p:spPr>
        <p:txBody>
          <a:bodyPr>
            <a:normAutofit fontScale="90000"/>
          </a:bodyPr>
          <a:lstStyle/>
          <a:p>
            <a:r>
              <a:rPr lang="es-AR" dirty="0" smtClean="0"/>
              <a:t>Las Fracciones en las Bases Curriculares 2012</a:t>
            </a:r>
            <a:endParaRPr lang="es-AR" dirty="0"/>
          </a:p>
        </p:txBody>
      </p:sp>
      <p:sp>
        <p:nvSpPr>
          <p:cNvPr id="5" name="CuadroTexto 4"/>
          <p:cNvSpPr txBox="1"/>
          <p:nvPr/>
        </p:nvSpPr>
        <p:spPr>
          <a:xfrm>
            <a:off x="1043608" y="4581128"/>
            <a:ext cx="4063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Capacitación Sueños del Mañana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es-CL" dirty="0" smtClean="0">
                <a:latin typeface="Arial"/>
                <a:cs typeface="Arial"/>
              </a:rPr>
              <a:t>Usando las huinchas fraccionarias, encuentre las  fracciones “ del mismo tamaño” que :</a:t>
            </a:r>
          </a:p>
          <a:p>
            <a:endParaRPr lang="es-CL" dirty="0">
              <a:latin typeface="Arial"/>
              <a:cs typeface="Arial"/>
            </a:endParaRPr>
          </a:p>
          <a:p>
            <a:endParaRPr lang="es-CL" dirty="0" smtClean="0">
              <a:latin typeface="Arial"/>
              <a:cs typeface="Arial"/>
            </a:endParaRPr>
          </a:p>
          <a:p>
            <a:endParaRPr lang="es-CL" dirty="0">
              <a:latin typeface="Arial"/>
              <a:cs typeface="Arial"/>
            </a:endParaRPr>
          </a:p>
          <a:p>
            <a:endParaRPr lang="es-CL" dirty="0" smtClean="0">
              <a:latin typeface="Arial"/>
              <a:cs typeface="Arial"/>
            </a:endParaRPr>
          </a:p>
          <a:p>
            <a:endParaRPr lang="es-CL" dirty="0" smtClean="0">
              <a:latin typeface="Arial"/>
              <a:cs typeface="Arial"/>
            </a:endParaRPr>
          </a:p>
          <a:p>
            <a:r>
              <a:rPr lang="es-CL" dirty="0" smtClean="0">
                <a:latin typeface="Arial"/>
                <a:cs typeface="Arial"/>
              </a:rPr>
              <a:t>¿</a:t>
            </a:r>
            <a:r>
              <a:rPr lang="es-CL" dirty="0" smtClean="0">
                <a:latin typeface="Arial"/>
                <a:cs typeface="Arial"/>
              </a:rPr>
              <a:t>Cuál será la pregunta?</a:t>
            </a:r>
          </a:p>
          <a:p>
            <a:r>
              <a:rPr lang="es-CL" dirty="0" smtClean="0">
                <a:latin typeface="Arial"/>
                <a:cs typeface="Arial"/>
              </a:rPr>
              <a:t>¿Qué concepto reemplaza “ del mismo tamaño” ¿Cómo formalizaremos?</a:t>
            </a:r>
          </a:p>
          <a:p>
            <a:r>
              <a:rPr lang="es-CL" dirty="0" smtClean="0">
                <a:latin typeface="Arial"/>
                <a:cs typeface="Arial"/>
              </a:rPr>
              <a:t>¿Por qué es tan importante esta experiencia?</a:t>
            </a: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2060848"/>
            <a:ext cx="288032" cy="1069833"/>
          </a:xfrm>
          <a:prstGeom prst="rect">
            <a:avLst/>
          </a:prstGeom>
          <a:noFill/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2060848"/>
            <a:ext cx="323112" cy="1080120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132856"/>
            <a:ext cx="529884" cy="1008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692697"/>
            <a:ext cx="8229600" cy="43204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 smtClean="0"/>
              <a:t> </a:t>
            </a:r>
            <a:endParaRPr lang="es-CL" dirty="0" smtClean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r>
              <a:rPr lang="es-ES" dirty="0"/>
              <a:t> </a:t>
            </a:r>
            <a:endParaRPr lang="es-CL" dirty="0"/>
          </a:p>
          <a:p>
            <a:pPr>
              <a:buNone/>
            </a:pPr>
            <a:r>
              <a:rPr lang="es-ES" dirty="0"/>
              <a:t> </a:t>
            </a:r>
            <a:endParaRPr lang="es-CL" dirty="0"/>
          </a:p>
          <a:p>
            <a:pPr>
              <a:buNone/>
            </a:pPr>
            <a:endParaRPr lang="es-C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907704" y="980728"/>
          <a:ext cx="4473575" cy="1333500"/>
        </p:xfrm>
        <a:graphic>
          <a:graphicData uri="http://schemas.openxmlformats.org/drawingml/2006/table">
            <a:tbl>
              <a:tblPr/>
              <a:tblGrid>
                <a:gridCol w="496570"/>
                <a:gridCol w="496570"/>
                <a:gridCol w="497205"/>
                <a:gridCol w="497205"/>
                <a:gridCol w="497205"/>
                <a:gridCol w="497205"/>
                <a:gridCol w="497205"/>
                <a:gridCol w="497205"/>
                <a:gridCol w="497205"/>
              </a:tblGrid>
              <a:tr h="342900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200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564904"/>
            <a:ext cx="142875" cy="571500"/>
          </a:xfrm>
          <a:prstGeom prst="rect">
            <a:avLst/>
          </a:prstGeom>
          <a:noFill/>
        </p:spPr>
      </p:pic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131840" y="2564904"/>
            <a:ext cx="93610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= </a:t>
            </a:r>
            <a:endParaRPr kumimoji="0" lang="es-E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563888" y="2492896"/>
            <a:ext cx="504056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graphicFrame>
        <p:nvGraphicFramePr>
          <p:cNvPr id="13" name="12 Tabla"/>
          <p:cNvGraphicFramePr>
            <a:graphicFrameLocks noGrp="1"/>
          </p:cNvGraphicFramePr>
          <p:nvPr/>
        </p:nvGraphicFramePr>
        <p:xfrm>
          <a:off x="1835696" y="3429000"/>
          <a:ext cx="4970780" cy="1333500"/>
        </p:xfrm>
        <a:graphic>
          <a:graphicData uri="http://schemas.openxmlformats.org/drawingml/2006/table">
            <a:tbl>
              <a:tblPr/>
              <a:tblGrid>
                <a:gridCol w="496570"/>
                <a:gridCol w="496570"/>
                <a:gridCol w="497205"/>
                <a:gridCol w="497205"/>
                <a:gridCol w="497205"/>
                <a:gridCol w="497205"/>
                <a:gridCol w="497205"/>
                <a:gridCol w="497205"/>
                <a:gridCol w="497205"/>
                <a:gridCol w="497205"/>
              </a:tblGrid>
              <a:tr h="342900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5013176"/>
            <a:ext cx="733425" cy="742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encrypted-tbn3.google.com/images?q=tbn:ANd9GcREoVkhkodWJ24YI2G0vA8Zrfd0wYX4RjUxL6UqSpJHbudqPyV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861048"/>
            <a:ext cx="2891230" cy="1800200"/>
          </a:xfrm>
          <a:prstGeom prst="rect">
            <a:avLst/>
          </a:prstGeom>
          <a:noFill/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3960440"/>
          </a:xfrm>
        </p:spPr>
        <p:txBody>
          <a:bodyPr>
            <a:noAutofit/>
          </a:bodyPr>
          <a:lstStyle/>
          <a:p>
            <a:pPr algn="l"/>
            <a:r>
              <a:rPr lang="es-CL" sz="2200" dirty="0" smtClean="0">
                <a:latin typeface="Arial"/>
                <a:cs typeface="Arial"/>
              </a:rPr>
              <a:t/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>
                <a:latin typeface="Arial"/>
                <a:cs typeface="Arial"/>
              </a:rPr>
              <a:t/>
            </a:r>
            <a:br>
              <a:rPr lang="es-CL" sz="2200" dirty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/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>
                <a:latin typeface="Arial"/>
                <a:cs typeface="Arial"/>
              </a:rPr>
              <a:t/>
            </a:r>
            <a:br>
              <a:rPr lang="es-CL" sz="2200" dirty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>Usando </a:t>
            </a:r>
            <a:r>
              <a:rPr lang="es-CL" sz="2200" dirty="0" smtClean="0">
                <a:latin typeface="Arial"/>
                <a:cs typeface="Arial"/>
              </a:rPr>
              <a:t>las huinchas fraccionarias compare los siguientes pares de fracciones.</a:t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>A) con igual numerador</a:t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>B) con igual denominador</a:t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>C) distinto numerador y distinto denominador.</a:t>
            </a:r>
            <a:r>
              <a:rPr lang="es-CL" sz="2200" dirty="0">
                <a:latin typeface="Arial"/>
                <a:cs typeface="Arial"/>
              </a:rPr>
              <a:t/>
            </a:r>
            <a:br>
              <a:rPr lang="es-CL" sz="2200" dirty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>¿Qué formalizaremos con esta experiencia</a:t>
            </a:r>
            <a:r>
              <a:rPr lang="es-CL" sz="2200" dirty="0" smtClean="0">
                <a:latin typeface="Arial"/>
                <a:cs typeface="Arial"/>
              </a:rPr>
              <a:t>?</a:t>
            </a:r>
            <a:r>
              <a:rPr lang="es-CL" sz="2200" dirty="0">
                <a:latin typeface="Arial"/>
                <a:cs typeface="Arial"/>
              </a:rPr>
              <a:t/>
            </a:r>
            <a:br>
              <a:rPr lang="es-CL" sz="2200" dirty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/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>
                <a:latin typeface="Arial"/>
                <a:cs typeface="Arial"/>
              </a:rPr>
              <a:t/>
            </a:r>
            <a:br>
              <a:rPr lang="es-CL" sz="2200" dirty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/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/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>Cree un ejercicio que permita reforzar </a:t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>el concepto aprendido que</a:t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>incluya </a:t>
            </a:r>
            <a:r>
              <a:rPr lang="es-CL" sz="2200" dirty="0" smtClean="0">
                <a:latin typeface="Arial"/>
                <a:cs typeface="Arial"/>
              </a:rPr>
              <a:t>pesas.</a:t>
            </a:r>
            <a:br>
              <a:rPr lang="es-CL" sz="2200" dirty="0" smtClean="0">
                <a:latin typeface="Arial"/>
                <a:cs typeface="Arial"/>
              </a:rPr>
            </a:br>
            <a:r>
              <a:rPr lang="es-CL" sz="2200" dirty="0" smtClean="0">
                <a:latin typeface="Arial"/>
                <a:cs typeface="Arial"/>
              </a:rPr>
              <a:t/>
            </a:r>
            <a:br>
              <a:rPr lang="es-CL" sz="2200" dirty="0" smtClean="0">
                <a:latin typeface="Arial"/>
                <a:cs typeface="Arial"/>
              </a:rPr>
            </a:br>
            <a:endParaRPr lang="es-CL" sz="2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706090"/>
          </a:xfrm>
        </p:spPr>
        <p:txBody>
          <a:bodyPr>
            <a:normAutofit/>
          </a:bodyPr>
          <a:lstStyle/>
          <a:p>
            <a:pPr algn="l"/>
            <a:r>
              <a:rPr lang="es-CL" dirty="0" smtClean="0">
                <a:latin typeface="Arial"/>
                <a:cs typeface="Arial"/>
              </a:rPr>
              <a:t>Problemas</a:t>
            </a:r>
            <a:endParaRPr lang="es-CL" dirty="0">
              <a:latin typeface="Arial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96752"/>
            <a:ext cx="8229600" cy="4032448"/>
          </a:xfrm>
        </p:spPr>
        <p:txBody>
          <a:bodyPr>
            <a:normAutofit lnSpcReduction="10000"/>
          </a:bodyPr>
          <a:lstStyle/>
          <a:p>
            <a:r>
              <a:rPr lang="es-CL" sz="2400" dirty="0" smtClean="0">
                <a:latin typeface="Arial"/>
                <a:cs typeface="Arial"/>
              </a:rPr>
              <a:t>Felipe tiene 6 quequitos y quiere regalar a su amigo un tercio de ellos, ¿con cuántos quequitos se va a quedar Felipe?</a:t>
            </a:r>
          </a:p>
          <a:p>
            <a:endParaRPr lang="es-CL" sz="2400" dirty="0">
              <a:latin typeface="Arial"/>
              <a:cs typeface="Arial"/>
            </a:endParaRPr>
          </a:p>
          <a:p>
            <a:pPr marL="114300" indent="0">
              <a:buNone/>
            </a:pPr>
            <a:endParaRPr lang="es-CL" sz="2400" dirty="0" smtClean="0">
              <a:latin typeface="Arial"/>
              <a:cs typeface="Arial"/>
            </a:endParaRPr>
          </a:p>
          <a:p>
            <a:r>
              <a:rPr lang="es-CL" sz="2400" dirty="0" smtClean="0">
                <a:latin typeface="Arial"/>
                <a:cs typeface="Arial"/>
              </a:rPr>
              <a:t>Constanza tiene 27estampillas y de ellas un noveno están repetidas, ¿cuántas estampillas tiene repetidas</a:t>
            </a:r>
            <a:r>
              <a:rPr lang="es-CL" sz="2400" dirty="0" smtClean="0">
                <a:latin typeface="Arial"/>
                <a:cs typeface="Arial"/>
              </a:rPr>
              <a:t>?</a:t>
            </a:r>
          </a:p>
          <a:p>
            <a:endParaRPr lang="es-CL" sz="2400" dirty="0" smtClean="0">
              <a:latin typeface="Arial"/>
              <a:cs typeface="Arial"/>
            </a:endParaRPr>
          </a:p>
          <a:p>
            <a:r>
              <a:rPr lang="es-CL" sz="2400" dirty="0" smtClean="0">
                <a:latin typeface="Arial"/>
                <a:cs typeface="Arial"/>
              </a:rPr>
              <a:t>Un granjero tiene estas cajas de tomates y necesita llevar un quinto a la feria, ¿cuántas cajas debe llevar?</a:t>
            </a:r>
          </a:p>
          <a:p>
            <a:endParaRPr lang="es-CL" dirty="0">
              <a:latin typeface="Arial"/>
              <a:cs typeface="Arial"/>
            </a:endParaRPr>
          </a:p>
        </p:txBody>
      </p:sp>
      <p:pic>
        <p:nvPicPr>
          <p:cNvPr id="26626" name="Picture 2" descr="C:\Documents and Settings\Administrador\Configuración local\Archivos temporales de Internet\Content.IE5\HXJSQGFT\MC900237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204864"/>
            <a:ext cx="889588" cy="995429"/>
          </a:xfrm>
          <a:prstGeom prst="rect">
            <a:avLst/>
          </a:prstGeom>
          <a:noFill/>
        </p:spPr>
      </p:pic>
      <p:pic>
        <p:nvPicPr>
          <p:cNvPr id="5" name="Picture 2" descr="C:\Documents and Settings\Administrador\Configuración local\Archivos temporales de Internet\Content.IE5\HXJSQGFT\MC900237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132856"/>
            <a:ext cx="889588" cy="995429"/>
          </a:xfrm>
          <a:prstGeom prst="rect">
            <a:avLst/>
          </a:prstGeom>
          <a:noFill/>
        </p:spPr>
      </p:pic>
      <p:pic>
        <p:nvPicPr>
          <p:cNvPr id="6" name="Picture 2" descr="C:\Documents and Settings\Administrador\Configuración local\Archivos temporales de Internet\Content.IE5\HXJSQGFT\MC900237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204864"/>
            <a:ext cx="889588" cy="995429"/>
          </a:xfrm>
          <a:prstGeom prst="rect">
            <a:avLst/>
          </a:prstGeom>
          <a:noFill/>
        </p:spPr>
      </p:pic>
      <p:pic>
        <p:nvPicPr>
          <p:cNvPr id="7" name="Picture 2" descr="C:\Documents and Settings\Administrador\Configuración local\Archivos temporales de Internet\Content.IE5\HXJSQGFT\MC900237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844824"/>
            <a:ext cx="889588" cy="995429"/>
          </a:xfrm>
          <a:prstGeom prst="rect">
            <a:avLst/>
          </a:prstGeom>
          <a:noFill/>
        </p:spPr>
      </p:pic>
      <p:pic>
        <p:nvPicPr>
          <p:cNvPr id="8" name="Picture 2" descr="C:\Documents and Settings\Administrador\Configuración local\Archivos temporales de Internet\Content.IE5\HXJSQGFT\MC900237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132856"/>
            <a:ext cx="889588" cy="995429"/>
          </a:xfrm>
          <a:prstGeom prst="rect">
            <a:avLst/>
          </a:prstGeom>
          <a:noFill/>
        </p:spPr>
      </p:pic>
      <p:pic>
        <p:nvPicPr>
          <p:cNvPr id="9" name="Picture 2" descr="C:\Documents and Settings\Administrador\Configuración local\Archivos temporales de Internet\Content.IE5\HXJSQGFT\MC9002376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44824"/>
            <a:ext cx="889588" cy="995429"/>
          </a:xfrm>
          <a:prstGeom prst="rect">
            <a:avLst/>
          </a:prstGeom>
          <a:noFill/>
        </p:spPr>
      </p:pic>
      <p:pic>
        <p:nvPicPr>
          <p:cNvPr id="26635" name="Picture 11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085184"/>
            <a:ext cx="936104" cy="677258"/>
          </a:xfrm>
          <a:prstGeom prst="rect">
            <a:avLst/>
          </a:prstGeom>
          <a:noFill/>
        </p:spPr>
      </p:pic>
      <p:pic>
        <p:nvPicPr>
          <p:cNvPr id="26637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4368" y="5661248"/>
            <a:ext cx="895763" cy="648072"/>
          </a:xfrm>
          <a:prstGeom prst="rect">
            <a:avLst/>
          </a:prstGeom>
          <a:noFill/>
        </p:spPr>
      </p:pic>
      <p:pic>
        <p:nvPicPr>
          <p:cNvPr id="19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5085184"/>
            <a:ext cx="895763" cy="648072"/>
          </a:xfrm>
          <a:prstGeom prst="rect">
            <a:avLst/>
          </a:prstGeom>
          <a:noFill/>
        </p:spPr>
      </p:pic>
      <p:pic>
        <p:nvPicPr>
          <p:cNvPr id="20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5085184"/>
            <a:ext cx="895763" cy="648072"/>
          </a:xfrm>
          <a:prstGeom prst="rect">
            <a:avLst/>
          </a:prstGeom>
          <a:noFill/>
        </p:spPr>
      </p:pic>
      <p:pic>
        <p:nvPicPr>
          <p:cNvPr id="21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5661248"/>
            <a:ext cx="895763" cy="648072"/>
          </a:xfrm>
          <a:prstGeom prst="rect">
            <a:avLst/>
          </a:prstGeom>
          <a:noFill/>
        </p:spPr>
      </p:pic>
      <p:pic>
        <p:nvPicPr>
          <p:cNvPr id="22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85184"/>
            <a:ext cx="895763" cy="648072"/>
          </a:xfrm>
          <a:prstGeom prst="rect">
            <a:avLst/>
          </a:prstGeom>
          <a:noFill/>
        </p:spPr>
      </p:pic>
      <p:pic>
        <p:nvPicPr>
          <p:cNvPr id="23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5733256"/>
            <a:ext cx="895763" cy="648072"/>
          </a:xfrm>
          <a:prstGeom prst="rect">
            <a:avLst/>
          </a:prstGeom>
          <a:noFill/>
        </p:spPr>
      </p:pic>
      <p:pic>
        <p:nvPicPr>
          <p:cNvPr id="24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5661248"/>
            <a:ext cx="895763" cy="648072"/>
          </a:xfrm>
          <a:prstGeom prst="rect">
            <a:avLst/>
          </a:prstGeom>
          <a:noFill/>
        </p:spPr>
      </p:pic>
      <p:pic>
        <p:nvPicPr>
          <p:cNvPr id="25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5085184"/>
            <a:ext cx="895763" cy="648072"/>
          </a:xfrm>
          <a:prstGeom prst="rect">
            <a:avLst/>
          </a:prstGeom>
          <a:noFill/>
        </p:spPr>
      </p:pic>
      <p:pic>
        <p:nvPicPr>
          <p:cNvPr id="26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5157192"/>
            <a:ext cx="895763" cy="648072"/>
          </a:xfrm>
          <a:prstGeom prst="rect">
            <a:avLst/>
          </a:prstGeom>
          <a:noFill/>
        </p:spPr>
      </p:pic>
      <p:pic>
        <p:nvPicPr>
          <p:cNvPr id="27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5085184"/>
            <a:ext cx="895763" cy="648072"/>
          </a:xfrm>
          <a:prstGeom prst="rect">
            <a:avLst/>
          </a:prstGeom>
          <a:noFill/>
        </p:spPr>
      </p:pic>
      <p:pic>
        <p:nvPicPr>
          <p:cNvPr id="28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5661248"/>
            <a:ext cx="895763" cy="648072"/>
          </a:xfrm>
          <a:prstGeom prst="rect">
            <a:avLst/>
          </a:prstGeom>
          <a:noFill/>
        </p:spPr>
      </p:pic>
      <p:pic>
        <p:nvPicPr>
          <p:cNvPr id="29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5085184"/>
            <a:ext cx="895763" cy="648072"/>
          </a:xfrm>
          <a:prstGeom prst="rect">
            <a:avLst/>
          </a:prstGeom>
          <a:noFill/>
        </p:spPr>
      </p:pic>
      <p:pic>
        <p:nvPicPr>
          <p:cNvPr id="30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5661248"/>
            <a:ext cx="895763" cy="648072"/>
          </a:xfrm>
          <a:prstGeom prst="rect">
            <a:avLst/>
          </a:prstGeom>
          <a:noFill/>
        </p:spPr>
      </p:pic>
      <p:pic>
        <p:nvPicPr>
          <p:cNvPr id="31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5661248"/>
            <a:ext cx="895763" cy="648072"/>
          </a:xfrm>
          <a:prstGeom prst="rect">
            <a:avLst/>
          </a:prstGeom>
          <a:noFill/>
        </p:spPr>
      </p:pic>
      <p:pic>
        <p:nvPicPr>
          <p:cNvPr id="32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5661248"/>
            <a:ext cx="895763" cy="648072"/>
          </a:xfrm>
          <a:prstGeom prst="rect">
            <a:avLst/>
          </a:prstGeom>
          <a:noFill/>
        </p:spPr>
      </p:pic>
      <p:pic>
        <p:nvPicPr>
          <p:cNvPr id="33" name="Picture 13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5085184"/>
            <a:ext cx="895763" cy="648072"/>
          </a:xfrm>
          <a:prstGeom prst="rect">
            <a:avLst/>
          </a:prstGeom>
          <a:noFill/>
        </p:spPr>
      </p:pic>
      <p:pic>
        <p:nvPicPr>
          <p:cNvPr id="34" name="Picture 11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085184"/>
            <a:ext cx="936104" cy="677258"/>
          </a:xfrm>
          <a:prstGeom prst="rect">
            <a:avLst/>
          </a:prstGeom>
          <a:noFill/>
        </p:spPr>
      </p:pic>
      <p:pic>
        <p:nvPicPr>
          <p:cNvPr id="35" name="Picture 11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5733256"/>
            <a:ext cx="936104" cy="677258"/>
          </a:xfrm>
          <a:prstGeom prst="rect">
            <a:avLst/>
          </a:prstGeom>
          <a:noFill/>
        </p:spPr>
      </p:pic>
      <p:pic>
        <p:nvPicPr>
          <p:cNvPr id="36" name="Picture 11" descr="https://encrypted-tbn0.google.com/images?q=tbn:ANd9GcQqQkt7MWW1vwTrdpTxJ_FnpSapWR7hBk3J9jUEFE0liL_ZlEe3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661248"/>
            <a:ext cx="936104" cy="6772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18654"/>
            <a:ext cx="8229600" cy="562074"/>
          </a:xfrm>
        </p:spPr>
        <p:txBody>
          <a:bodyPr>
            <a:normAutofit fontScale="90000"/>
          </a:bodyPr>
          <a:lstStyle/>
          <a:p>
            <a:pPr algn="l"/>
            <a:r>
              <a:rPr lang="es-CL" sz="2800" dirty="0" smtClean="0">
                <a:latin typeface="Arial"/>
                <a:cs typeface="Arial"/>
              </a:rPr>
              <a:t>Adición de fracciones :  Usando metáforas </a:t>
            </a:r>
            <a:endParaRPr lang="es-CL" sz="2800" dirty="0">
              <a:latin typeface="Arial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5841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dirty="0">
                <a:latin typeface="Arial"/>
                <a:cs typeface="Arial"/>
              </a:rPr>
              <a:t> </a:t>
            </a:r>
            <a:r>
              <a:rPr lang="es-ES" dirty="0" smtClean="0">
                <a:latin typeface="Arial"/>
                <a:cs typeface="Arial"/>
              </a:rPr>
              <a:t>De  </a:t>
            </a:r>
            <a:r>
              <a:rPr lang="es-ES" dirty="0">
                <a:latin typeface="Arial"/>
                <a:cs typeface="Arial"/>
              </a:rPr>
              <a:t>una pizza en 6 partes iguales, comí de ella, y </a:t>
            </a:r>
            <a:r>
              <a:rPr lang="es-ES" dirty="0" smtClean="0">
                <a:latin typeface="Arial"/>
                <a:cs typeface="Arial"/>
              </a:rPr>
              <a:t>como estaba </a:t>
            </a:r>
            <a:r>
              <a:rPr lang="es-ES" dirty="0">
                <a:latin typeface="Arial"/>
                <a:cs typeface="Arial"/>
              </a:rPr>
              <a:t>tan rica comí  más</a:t>
            </a:r>
            <a:r>
              <a:rPr lang="es-ES" dirty="0" smtClean="0">
                <a:latin typeface="Arial"/>
                <a:cs typeface="Arial"/>
              </a:rPr>
              <a:t>.</a:t>
            </a:r>
            <a:endParaRPr lang="es-CL" dirty="0">
              <a:latin typeface="Arial"/>
              <a:cs typeface="Arial"/>
            </a:endParaRPr>
          </a:p>
          <a:p>
            <a:pPr>
              <a:buNone/>
            </a:pPr>
            <a:r>
              <a:rPr lang="es-ES" dirty="0" smtClean="0">
                <a:latin typeface="Arial"/>
                <a:cs typeface="Arial"/>
              </a:rPr>
              <a:t>¿Cuánto comí de pizza finalmente?</a:t>
            </a:r>
            <a:endParaRPr lang="es-CL" dirty="0" smtClean="0">
              <a:latin typeface="Arial"/>
              <a:cs typeface="Arial"/>
            </a:endParaRP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  <a:p>
            <a:endParaRPr lang="es-CL" dirty="0">
              <a:latin typeface="Arial"/>
              <a:cs typeface="Arial"/>
            </a:endParaRPr>
          </a:p>
        </p:txBody>
      </p:sp>
      <p:pic>
        <p:nvPicPr>
          <p:cNvPr id="27650" name="Picture 2" descr="pic-pizza-porci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852936"/>
            <a:ext cx="316835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-40650"/>
            <a:ext cx="1846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>
              <a:latin typeface="Arial"/>
              <a:cs typeface="Arial"/>
            </a:endParaRP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8560074"/>
              </p:ext>
            </p:extLst>
          </p:nvPr>
        </p:nvGraphicFramePr>
        <p:xfrm>
          <a:off x="5148064" y="3645024"/>
          <a:ext cx="2280253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7" name="Ecuación" r:id="rId4" imgW="660113" imgH="393529" progId="Equation.3">
                  <p:embed/>
                </p:oleObj>
              </mc:Choice>
              <mc:Fallback>
                <p:oleObj name="Ecuación" r:id="rId4" imgW="660113" imgH="393529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3645024"/>
                        <a:ext cx="2280253" cy="13681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84784"/>
            <a:ext cx="8229600" cy="5145435"/>
          </a:xfrm>
        </p:spPr>
        <p:txBody>
          <a:bodyPr/>
          <a:lstStyle/>
          <a:p>
            <a:r>
              <a:rPr lang="es-CL" dirty="0" smtClean="0">
                <a:latin typeface="Arial"/>
                <a:cs typeface="Arial"/>
              </a:rPr>
              <a:t> Andrés  realiza una caminata. En la mañana et recorre     del recorrido, en la tarde     y     en la noche, ¿cuánto a caminado Andrés?</a:t>
            </a: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  <a:p>
            <a:pPr>
              <a:buNone/>
            </a:pPr>
            <a:endParaRPr lang="es-CL" dirty="0" smtClean="0">
              <a:latin typeface="Arial"/>
              <a:cs typeface="Arial"/>
            </a:endParaRP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936" y="1916832"/>
            <a:ext cx="280646" cy="576064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1556792"/>
            <a:ext cx="288032" cy="591224"/>
          </a:xfrm>
          <a:prstGeom prst="rect">
            <a:avLst/>
          </a:prstGeom>
          <a:noFill/>
        </p:spPr>
      </p:pic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1916832"/>
            <a:ext cx="288032" cy="591223"/>
          </a:xfrm>
          <a:prstGeom prst="rect">
            <a:avLst/>
          </a:prstGeom>
          <a:noFill/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691680" y="3212976"/>
          <a:ext cx="4925060" cy="856615"/>
        </p:xfrm>
        <a:graphic>
          <a:graphicData uri="http://schemas.openxmlformats.org/drawingml/2006/table">
            <a:tbl>
              <a:tblPr/>
              <a:tblGrid>
                <a:gridCol w="546735"/>
                <a:gridCol w="546735"/>
                <a:gridCol w="547370"/>
                <a:gridCol w="547370"/>
                <a:gridCol w="547370"/>
                <a:gridCol w="547370"/>
                <a:gridCol w="547370"/>
                <a:gridCol w="547370"/>
                <a:gridCol w="547370"/>
              </a:tblGrid>
              <a:tr h="8566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CL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2492896"/>
            <a:ext cx="3746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4365104"/>
            <a:ext cx="3380376" cy="936104"/>
          </a:xfrm>
          <a:prstGeom prst="rect">
            <a:avLst/>
          </a:prstGeom>
          <a:noFill/>
        </p:spPr>
      </p:pic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2232248"/>
          </a:xfrm>
        </p:spPr>
        <p:txBody>
          <a:bodyPr>
            <a:normAutofit/>
          </a:bodyPr>
          <a:lstStyle/>
          <a:p>
            <a:r>
              <a:rPr lang="es-CL" dirty="0" smtClean="0">
                <a:latin typeface="Arial"/>
                <a:cs typeface="Arial"/>
              </a:rPr>
              <a:t>¿Cómo ayudar a que  resolver           </a:t>
            </a:r>
            <a:r>
              <a:rPr lang="es-CL" dirty="0" smtClean="0">
                <a:latin typeface="Arial"/>
                <a:cs typeface="Arial"/>
              </a:rPr>
              <a:t>     </a:t>
            </a:r>
            <a:r>
              <a:rPr lang="es-CL" dirty="0" smtClean="0">
                <a:latin typeface="Arial"/>
                <a:cs typeface="Arial"/>
              </a:rPr>
              <a:t>sea      </a:t>
            </a:r>
          </a:p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      igual de fácil</a:t>
            </a:r>
            <a:r>
              <a:rPr lang="es-CL" dirty="0" smtClean="0">
                <a:latin typeface="Arial"/>
                <a:cs typeface="Arial"/>
              </a:rPr>
              <a:t>?</a:t>
            </a:r>
          </a:p>
          <a:p>
            <a:pPr>
              <a:buNone/>
            </a:pPr>
            <a:endParaRPr lang="es-CL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Apoyados de metáforas:</a:t>
            </a:r>
          </a:p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a) De trasvasije</a:t>
            </a: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  <a:p>
            <a:pPr>
              <a:buNone/>
            </a:pPr>
            <a:endParaRPr lang="es-CL" dirty="0" smtClean="0">
              <a:latin typeface="Arial"/>
              <a:cs typeface="Arial"/>
            </a:endParaRP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692696"/>
            <a:ext cx="953440" cy="936105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971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9700" name="Group 4"/>
          <p:cNvGrpSpPr>
            <a:grpSpLocks/>
          </p:cNvGrpSpPr>
          <p:nvPr/>
        </p:nvGrpSpPr>
        <p:grpSpPr bwMode="auto">
          <a:xfrm>
            <a:off x="2123728" y="2924944"/>
            <a:ext cx="3733800" cy="1393825"/>
            <a:chOff x="1658" y="4538"/>
            <a:chExt cx="5880" cy="2196"/>
          </a:xfrm>
        </p:grpSpPr>
        <p:grpSp>
          <p:nvGrpSpPr>
            <p:cNvPr id="29701" name="Group 5"/>
            <p:cNvGrpSpPr>
              <a:grpSpLocks/>
            </p:cNvGrpSpPr>
            <p:nvPr/>
          </p:nvGrpSpPr>
          <p:grpSpPr bwMode="auto">
            <a:xfrm>
              <a:off x="3818" y="5078"/>
              <a:ext cx="960" cy="1656"/>
              <a:chOff x="4385" y="4802"/>
              <a:chExt cx="960" cy="1656"/>
            </a:xfrm>
          </p:grpSpPr>
          <p:sp>
            <p:nvSpPr>
              <p:cNvPr id="29702" name="AutoShape 6"/>
              <p:cNvSpPr>
                <a:spLocks noChangeArrowheads="1"/>
              </p:cNvSpPr>
              <p:nvPr/>
            </p:nvSpPr>
            <p:spPr bwMode="auto">
              <a:xfrm>
                <a:off x="4385" y="5558"/>
                <a:ext cx="960" cy="540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9703" name="AutoShape 7"/>
              <p:cNvSpPr>
                <a:spLocks noChangeArrowheads="1"/>
              </p:cNvSpPr>
              <p:nvPr/>
            </p:nvSpPr>
            <p:spPr bwMode="auto">
              <a:xfrm>
                <a:off x="4385" y="5918"/>
                <a:ext cx="960" cy="540"/>
              </a:xfrm>
              <a:prstGeom prst="ca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9704" name="AutoShape 8"/>
              <p:cNvSpPr>
                <a:spLocks noChangeArrowheads="1"/>
              </p:cNvSpPr>
              <p:nvPr/>
            </p:nvSpPr>
            <p:spPr bwMode="auto">
              <a:xfrm>
                <a:off x="4385" y="5198"/>
                <a:ext cx="960" cy="540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9705" name="AutoShape 9"/>
              <p:cNvSpPr>
                <a:spLocks noChangeArrowheads="1"/>
              </p:cNvSpPr>
              <p:nvPr/>
            </p:nvSpPr>
            <p:spPr bwMode="auto">
              <a:xfrm>
                <a:off x="4385" y="4802"/>
                <a:ext cx="960" cy="540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</p:grpSp>
        <p:grpSp>
          <p:nvGrpSpPr>
            <p:cNvPr id="29706" name="Group 10"/>
            <p:cNvGrpSpPr>
              <a:grpSpLocks/>
            </p:cNvGrpSpPr>
            <p:nvPr/>
          </p:nvGrpSpPr>
          <p:grpSpPr bwMode="auto">
            <a:xfrm>
              <a:off x="1658" y="5078"/>
              <a:ext cx="960" cy="1620"/>
              <a:chOff x="2945" y="2318"/>
              <a:chExt cx="960" cy="1620"/>
            </a:xfrm>
          </p:grpSpPr>
          <p:sp>
            <p:nvSpPr>
              <p:cNvPr id="29707" name="AutoShape 11"/>
              <p:cNvSpPr>
                <a:spLocks noChangeArrowheads="1"/>
              </p:cNvSpPr>
              <p:nvPr/>
            </p:nvSpPr>
            <p:spPr bwMode="auto">
              <a:xfrm>
                <a:off x="2945" y="2318"/>
                <a:ext cx="960" cy="900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9708" name="AutoShape 12"/>
              <p:cNvSpPr>
                <a:spLocks noChangeArrowheads="1"/>
              </p:cNvSpPr>
              <p:nvPr/>
            </p:nvSpPr>
            <p:spPr bwMode="auto">
              <a:xfrm>
                <a:off x="2945" y="3038"/>
                <a:ext cx="960" cy="900"/>
              </a:xfrm>
              <a:prstGeom prst="ca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</p:grpSp>
        <p:sp>
          <p:nvSpPr>
            <p:cNvPr id="29709" name="AutoShape 13"/>
            <p:cNvSpPr>
              <a:spLocks noChangeArrowheads="1"/>
            </p:cNvSpPr>
            <p:nvPr/>
          </p:nvSpPr>
          <p:spPr bwMode="auto">
            <a:xfrm>
              <a:off x="2138" y="4538"/>
              <a:ext cx="2280" cy="360"/>
            </a:xfrm>
            <a:prstGeom prst="curvedDownArrow">
              <a:avLst>
                <a:gd name="adj1" fmla="val 126667"/>
                <a:gd name="adj2" fmla="val 253333"/>
                <a:gd name="adj3" fmla="val 33333"/>
              </a:avLst>
            </a:prstGeom>
            <a:solidFill>
              <a:srgbClr val="CC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grpSp>
          <p:nvGrpSpPr>
            <p:cNvPr id="29710" name="Group 14"/>
            <p:cNvGrpSpPr>
              <a:grpSpLocks/>
            </p:cNvGrpSpPr>
            <p:nvPr/>
          </p:nvGrpSpPr>
          <p:grpSpPr bwMode="auto">
            <a:xfrm>
              <a:off x="6578" y="5114"/>
              <a:ext cx="960" cy="1620"/>
              <a:chOff x="7265" y="2498"/>
              <a:chExt cx="960" cy="1620"/>
            </a:xfrm>
          </p:grpSpPr>
          <p:sp>
            <p:nvSpPr>
              <p:cNvPr id="29711" name="AutoShape 15"/>
              <p:cNvSpPr>
                <a:spLocks noChangeArrowheads="1"/>
              </p:cNvSpPr>
              <p:nvPr/>
            </p:nvSpPr>
            <p:spPr bwMode="auto">
              <a:xfrm>
                <a:off x="7265" y="2498"/>
                <a:ext cx="960" cy="540"/>
              </a:xfrm>
              <a:prstGeom prst="can">
                <a:avLst>
                  <a:gd name="adj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9712" name="AutoShape 16"/>
              <p:cNvSpPr>
                <a:spLocks noChangeArrowheads="1"/>
              </p:cNvSpPr>
              <p:nvPr/>
            </p:nvSpPr>
            <p:spPr bwMode="auto">
              <a:xfrm>
                <a:off x="7265" y="3578"/>
                <a:ext cx="960" cy="540"/>
              </a:xfrm>
              <a:prstGeom prst="ca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9713" name="AutoShape 17"/>
              <p:cNvSpPr>
                <a:spLocks noChangeArrowheads="1"/>
              </p:cNvSpPr>
              <p:nvPr/>
            </p:nvSpPr>
            <p:spPr bwMode="auto">
              <a:xfrm>
                <a:off x="7265" y="3218"/>
                <a:ext cx="960" cy="540"/>
              </a:xfrm>
              <a:prstGeom prst="ca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29714" name="AutoShape 18"/>
              <p:cNvSpPr>
                <a:spLocks noChangeArrowheads="1"/>
              </p:cNvSpPr>
              <p:nvPr/>
            </p:nvSpPr>
            <p:spPr bwMode="auto">
              <a:xfrm>
                <a:off x="7265" y="2858"/>
                <a:ext cx="960" cy="540"/>
              </a:xfrm>
              <a:prstGeom prst="ca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223224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s-ES" sz="9600" dirty="0" smtClean="0">
                <a:latin typeface="Arial"/>
                <a:cs typeface="Arial"/>
              </a:rPr>
              <a:t>b) </a:t>
            </a:r>
            <a:r>
              <a:rPr lang="es-ES" sz="9600" dirty="0" smtClean="0">
                <a:latin typeface="Arial"/>
                <a:cs typeface="Arial"/>
              </a:rPr>
              <a:t>Gastronómicas</a:t>
            </a:r>
          </a:p>
          <a:p>
            <a:pPr>
              <a:buNone/>
            </a:pPr>
            <a:endParaRPr lang="es-ES" sz="9600" dirty="0" smtClean="0">
              <a:latin typeface="Arial"/>
              <a:cs typeface="Arial"/>
            </a:endParaRPr>
          </a:p>
          <a:p>
            <a:r>
              <a:rPr lang="es-ES" sz="9600" dirty="0" smtClean="0">
                <a:latin typeface="Arial"/>
                <a:cs typeface="Arial"/>
              </a:rPr>
              <a:t>¿</a:t>
            </a:r>
            <a:r>
              <a:rPr lang="es-ES" sz="9600" dirty="0">
                <a:latin typeface="Arial"/>
                <a:cs typeface="Arial"/>
              </a:rPr>
              <a:t>De cuántas maneras diferentes se </a:t>
            </a:r>
            <a:r>
              <a:rPr lang="es-ES" sz="9600" dirty="0" smtClean="0">
                <a:latin typeface="Arial"/>
                <a:cs typeface="Arial"/>
              </a:rPr>
              <a:t>puede </a:t>
            </a:r>
            <a:r>
              <a:rPr lang="es-ES" sz="9600" dirty="0">
                <a:latin typeface="Arial"/>
                <a:cs typeface="Arial"/>
              </a:rPr>
              <a:t>reunir 1kg. de harina, mermelada, azúcar u otro alimento  </a:t>
            </a:r>
            <a:r>
              <a:rPr lang="es-ES" sz="9600" dirty="0" smtClean="0">
                <a:latin typeface="Arial"/>
                <a:cs typeface="Arial"/>
              </a:rPr>
              <a:t>usando cuántas </a:t>
            </a:r>
            <a:r>
              <a:rPr lang="es-ES" sz="9600" dirty="0">
                <a:latin typeface="Arial"/>
                <a:cs typeface="Arial"/>
              </a:rPr>
              <a:t>veces se </a:t>
            </a:r>
            <a:r>
              <a:rPr lang="es-ES" sz="9600" dirty="0" smtClean="0">
                <a:latin typeface="Arial"/>
                <a:cs typeface="Arial"/>
              </a:rPr>
              <a:t>quiera </a:t>
            </a:r>
            <a:r>
              <a:rPr lang="es-ES" sz="9600" dirty="0">
                <a:latin typeface="Arial"/>
                <a:cs typeface="Arial"/>
              </a:rPr>
              <a:t>los envases señalados</a:t>
            </a:r>
            <a:r>
              <a:rPr lang="es-ES" sz="9600" dirty="0" smtClean="0">
                <a:latin typeface="Arial"/>
                <a:cs typeface="Arial"/>
              </a:rPr>
              <a:t>?</a:t>
            </a:r>
            <a:r>
              <a:rPr lang="es-ES" sz="9600" dirty="0" smtClean="0">
                <a:latin typeface="Arial"/>
                <a:cs typeface="Arial"/>
              </a:rPr>
              <a:t>.</a:t>
            </a:r>
          </a:p>
          <a:p>
            <a:endParaRPr lang="es-ES" sz="9600" dirty="0" smtClean="0">
              <a:latin typeface="Arial"/>
              <a:cs typeface="Arial"/>
            </a:endParaRPr>
          </a:p>
          <a:p>
            <a:r>
              <a:rPr lang="es-ES" sz="9600" dirty="0" smtClean="0">
                <a:latin typeface="Arial"/>
                <a:cs typeface="Arial"/>
              </a:rPr>
              <a:t>Luego  </a:t>
            </a:r>
            <a:r>
              <a:rPr lang="es-ES" sz="9600" dirty="0">
                <a:latin typeface="Arial"/>
                <a:cs typeface="Arial"/>
              </a:rPr>
              <a:t>1 kilo y medio de un </a:t>
            </a:r>
            <a:r>
              <a:rPr lang="es-ES" sz="9600" dirty="0" smtClean="0">
                <a:latin typeface="Arial"/>
                <a:cs typeface="Arial"/>
              </a:rPr>
              <a:t>alimento y  </a:t>
            </a:r>
            <a:r>
              <a:rPr lang="es-ES" sz="9600" dirty="0">
                <a:latin typeface="Arial"/>
                <a:cs typeface="Arial"/>
              </a:rPr>
              <a:t>3 kilos utilizando los envases de ½ kg. y de ¼ de kg. entre otros ejemplos.</a:t>
            </a:r>
            <a:endParaRPr lang="es-CL" sz="9600" dirty="0">
              <a:latin typeface="Arial"/>
              <a:cs typeface="Arial"/>
            </a:endParaRPr>
          </a:p>
          <a:p>
            <a:pPr>
              <a:buNone/>
            </a:pPr>
            <a:r>
              <a:rPr lang="es-ES" sz="9600" dirty="0">
                <a:latin typeface="Arial"/>
                <a:cs typeface="Arial"/>
              </a:rPr>
              <a:t> </a:t>
            </a:r>
            <a:endParaRPr lang="es-ES" sz="9600" dirty="0" smtClean="0">
              <a:latin typeface="Arial"/>
              <a:cs typeface="Arial"/>
            </a:endParaRPr>
          </a:p>
          <a:p>
            <a:pPr>
              <a:buNone/>
            </a:pPr>
            <a:endParaRPr lang="es-ES" sz="9600" dirty="0">
              <a:latin typeface="Arial"/>
              <a:cs typeface="Arial"/>
            </a:endParaRPr>
          </a:p>
          <a:p>
            <a:pPr>
              <a:buNone/>
            </a:pPr>
            <a:endParaRPr lang="es-ES" sz="9600" dirty="0" smtClean="0">
              <a:latin typeface="Arial"/>
              <a:cs typeface="Arial"/>
            </a:endParaRPr>
          </a:p>
          <a:p>
            <a:pPr>
              <a:buNone/>
            </a:pPr>
            <a:endParaRPr lang="es-CL" sz="9600" dirty="0">
              <a:latin typeface="Arial"/>
              <a:cs typeface="Arial"/>
            </a:endParaRPr>
          </a:p>
          <a:p>
            <a:pPr>
              <a:buNone/>
            </a:pPr>
            <a:r>
              <a:rPr lang="es-ES" dirty="0">
                <a:latin typeface="Arial"/>
                <a:cs typeface="Arial"/>
              </a:rPr>
              <a:t> </a:t>
            </a:r>
            <a:endParaRPr lang="es-CL" dirty="0">
              <a:latin typeface="Arial"/>
              <a:cs typeface="Arial"/>
            </a:endParaRPr>
          </a:p>
          <a:p>
            <a:pPr>
              <a:buNone/>
            </a:pPr>
            <a:r>
              <a:rPr lang="es-ES" dirty="0">
                <a:latin typeface="Arial"/>
                <a:cs typeface="Arial"/>
              </a:rPr>
              <a:t> </a:t>
            </a:r>
            <a:endParaRPr lang="es-CL" dirty="0">
              <a:latin typeface="Arial"/>
              <a:cs typeface="Arial"/>
            </a:endParaRPr>
          </a:p>
          <a:p>
            <a:pPr>
              <a:buNone/>
            </a:pPr>
            <a:r>
              <a:rPr lang="es-ES" dirty="0">
                <a:latin typeface="Arial"/>
                <a:cs typeface="Arial"/>
              </a:rPr>
              <a:t> </a:t>
            </a:r>
            <a:endParaRPr lang="es-CL" dirty="0">
              <a:latin typeface="Arial"/>
              <a:cs typeface="Arial"/>
            </a:endParaRPr>
          </a:p>
          <a:p>
            <a:pPr>
              <a:buNone/>
            </a:pPr>
            <a:r>
              <a:rPr lang="es-ES" dirty="0">
                <a:latin typeface="Arial"/>
                <a:cs typeface="Arial"/>
              </a:rPr>
              <a:t> </a:t>
            </a:r>
            <a:endParaRPr lang="es-CL" dirty="0">
              <a:latin typeface="Arial"/>
              <a:cs typeface="Arial"/>
            </a:endParaRPr>
          </a:p>
          <a:p>
            <a:pPr>
              <a:buNone/>
            </a:pPr>
            <a:r>
              <a:rPr lang="es-ES" dirty="0">
                <a:latin typeface="Arial"/>
                <a:cs typeface="Arial"/>
              </a:rPr>
              <a:t> </a:t>
            </a:r>
            <a:endParaRPr lang="es-CL" dirty="0">
              <a:latin typeface="Arial"/>
              <a:cs typeface="Arial"/>
            </a:endParaRPr>
          </a:p>
          <a:p>
            <a:pPr>
              <a:buNone/>
            </a:pPr>
            <a:r>
              <a:rPr lang="es-ES" dirty="0">
                <a:latin typeface="Arial"/>
                <a:cs typeface="Arial"/>
              </a:rPr>
              <a:t> </a:t>
            </a:r>
            <a:endParaRPr lang="es-CL" dirty="0">
              <a:latin typeface="Arial"/>
              <a:cs typeface="Arial"/>
            </a:endParaRPr>
          </a:p>
          <a:p>
            <a:endParaRPr lang="es-CL" dirty="0">
              <a:latin typeface="Arial"/>
              <a:cs typeface="Arial"/>
            </a:endParaRPr>
          </a:p>
        </p:txBody>
      </p:sp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2681064" y="4133949"/>
            <a:ext cx="4267200" cy="1311275"/>
            <a:chOff x="1538" y="2798"/>
            <a:chExt cx="6720" cy="2065"/>
          </a:xfrm>
        </p:grpSpPr>
        <p:sp>
          <p:nvSpPr>
            <p:cNvPr id="30723" name="AutoShape 3"/>
            <p:cNvSpPr>
              <a:spLocks noChangeArrowheads="1"/>
            </p:cNvSpPr>
            <p:nvPr/>
          </p:nvSpPr>
          <p:spPr bwMode="auto">
            <a:xfrm>
              <a:off x="7178" y="4238"/>
              <a:ext cx="1080" cy="540"/>
            </a:xfrm>
            <a:prstGeom prst="flowChartMagneticDisk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CL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    1/8 kg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24" name="AutoShape 4"/>
            <p:cNvSpPr>
              <a:spLocks noChangeArrowheads="1"/>
            </p:cNvSpPr>
            <p:nvPr/>
          </p:nvSpPr>
          <p:spPr bwMode="auto">
            <a:xfrm>
              <a:off x="5378" y="3878"/>
              <a:ext cx="1080" cy="900"/>
            </a:xfrm>
            <a:prstGeom prst="flowChartMagneticDisk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CL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¼  kg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25" name="AutoShape 5"/>
            <p:cNvSpPr>
              <a:spLocks noChangeArrowheads="1"/>
            </p:cNvSpPr>
            <p:nvPr/>
          </p:nvSpPr>
          <p:spPr bwMode="auto">
            <a:xfrm>
              <a:off x="1538" y="2798"/>
              <a:ext cx="1080" cy="2065"/>
            </a:xfrm>
            <a:prstGeom prst="flowChartMagneticDisk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CL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 kg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726" name="AutoShape 6"/>
            <p:cNvSpPr>
              <a:spLocks noChangeArrowheads="1"/>
            </p:cNvSpPr>
            <p:nvPr/>
          </p:nvSpPr>
          <p:spPr bwMode="auto">
            <a:xfrm>
              <a:off x="3578" y="3338"/>
              <a:ext cx="1080" cy="1440"/>
            </a:xfrm>
            <a:prstGeom prst="flowChartMagneticDisk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CL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½ kg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692697"/>
            <a:ext cx="8229600" cy="792088"/>
          </a:xfrm>
        </p:spPr>
        <p:txBody>
          <a:bodyPr/>
          <a:lstStyle/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c) Geométrica ( </a:t>
            </a:r>
            <a:r>
              <a:rPr lang="es-CL" dirty="0" err="1" smtClean="0">
                <a:latin typeface="Arial"/>
                <a:cs typeface="Arial"/>
              </a:rPr>
              <a:t>scrolling</a:t>
            </a:r>
            <a:r>
              <a:rPr lang="es-CL" dirty="0" smtClean="0">
                <a:latin typeface="Arial"/>
                <a:cs typeface="Arial"/>
              </a:rPr>
              <a:t>)</a:t>
            </a:r>
            <a:endParaRPr lang="es-CL" dirty="0">
              <a:latin typeface="Arial"/>
              <a:cs typeface="Arial"/>
            </a:endParaRPr>
          </a:p>
        </p:txBody>
      </p:sp>
      <p:sp>
        <p:nvSpPr>
          <p:cNvPr id="31765" name="Rectangle 21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>
              <a:latin typeface="Arial"/>
              <a:cs typeface="Arial"/>
            </a:endParaRPr>
          </a:p>
        </p:txBody>
      </p:sp>
      <p:pic>
        <p:nvPicPr>
          <p:cNvPr id="31764" name="Picture 2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717032"/>
            <a:ext cx="1800200" cy="1147030"/>
          </a:xfrm>
          <a:prstGeom prst="rect">
            <a:avLst/>
          </a:prstGeom>
          <a:noFill/>
        </p:spPr>
      </p:pic>
      <p:graphicFrame>
        <p:nvGraphicFramePr>
          <p:cNvPr id="27" name="2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081764"/>
              </p:ext>
            </p:extLst>
          </p:nvPr>
        </p:nvGraphicFramePr>
        <p:xfrm>
          <a:off x="755576" y="1916832"/>
          <a:ext cx="1403985" cy="1483995"/>
        </p:xfrm>
        <a:graphic>
          <a:graphicData uri="http://schemas.openxmlformats.org/drawingml/2006/table">
            <a:tbl>
              <a:tblPr/>
              <a:tblGrid>
                <a:gridCol w="280670"/>
                <a:gridCol w="280670"/>
                <a:gridCol w="280670"/>
                <a:gridCol w="280670"/>
                <a:gridCol w="281305"/>
              </a:tblGrid>
              <a:tr h="14839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8" name="2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247407"/>
              </p:ext>
            </p:extLst>
          </p:nvPr>
        </p:nvGraphicFramePr>
        <p:xfrm>
          <a:off x="2699792" y="1916832"/>
          <a:ext cx="1512168" cy="1463040"/>
        </p:xfrm>
        <a:graphic>
          <a:graphicData uri="http://schemas.openxmlformats.org/drawingml/2006/table">
            <a:tbl>
              <a:tblPr/>
              <a:tblGrid>
                <a:gridCol w="1512168"/>
              </a:tblGrid>
              <a:tr h="3657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0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2870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2870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2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340400"/>
              </p:ext>
            </p:extLst>
          </p:nvPr>
        </p:nvGraphicFramePr>
        <p:xfrm>
          <a:off x="4716016" y="1916832"/>
          <a:ext cx="1656185" cy="1535048"/>
        </p:xfrm>
        <a:graphic>
          <a:graphicData uri="http://schemas.openxmlformats.org/drawingml/2006/table">
            <a:tbl>
              <a:tblPr/>
              <a:tblGrid>
                <a:gridCol w="330951"/>
                <a:gridCol w="330951"/>
                <a:gridCol w="331666"/>
                <a:gridCol w="330951"/>
                <a:gridCol w="331666"/>
              </a:tblGrid>
              <a:tr h="3837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7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3837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</a:rPr>
                        <a:t>   </a:t>
                      </a:r>
                      <a:endParaRPr lang="es-CL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3837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</a:tbl>
          </a:graphicData>
        </a:graphic>
      </p:graphicFrame>
      <p:sp>
        <p:nvSpPr>
          <p:cNvPr id="31" name="30 Flecha curvada hacia la izquierda"/>
          <p:cNvSpPr/>
          <p:nvPr/>
        </p:nvSpPr>
        <p:spPr>
          <a:xfrm>
            <a:off x="6444208" y="2564904"/>
            <a:ext cx="792088" cy="187220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  <a:latin typeface="Arial"/>
              <a:cs typeface="Arial"/>
            </a:endParaRPr>
          </a:p>
        </p:txBody>
      </p:sp>
      <p:graphicFrame>
        <p:nvGraphicFramePr>
          <p:cNvPr id="32" name="3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557104"/>
              </p:ext>
            </p:extLst>
          </p:nvPr>
        </p:nvGraphicFramePr>
        <p:xfrm>
          <a:off x="3419872" y="3645024"/>
          <a:ext cx="1471295" cy="1463040"/>
        </p:xfrm>
        <a:graphic>
          <a:graphicData uri="http://schemas.openxmlformats.org/drawingml/2006/table">
            <a:tbl>
              <a:tblPr/>
              <a:tblGrid>
                <a:gridCol w="294005"/>
                <a:gridCol w="294005"/>
                <a:gridCol w="294640"/>
                <a:gridCol w="294005"/>
                <a:gridCol w="294640"/>
              </a:tblGrid>
              <a:tr h="3581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8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3568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s-ES" sz="2400">
                          <a:latin typeface="Arial"/>
                          <a:ea typeface="Calibri"/>
                        </a:rPr>
                        <a:t>   </a:t>
                      </a:r>
                      <a:endParaRPr lang="es-CL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35687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</a:tbl>
          </a:graphicData>
        </a:graphic>
      </p:graphicFrame>
      <p:sp>
        <p:nvSpPr>
          <p:cNvPr id="31767" name="Rectangle 23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>
              <a:latin typeface="Arial"/>
              <a:cs typeface="Arial"/>
            </a:endParaRPr>
          </a:p>
        </p:txBody>
      </p:sp>
      <p:pic>
        <p:nvPicPr>
          <p:cNvPr id="31766" name="Picture 2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789040"/>
            <a:ext cx="952106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720080"/>
          </a:xfrm>
        </p:spPr>
        <p:txBody>
          <a:bodyPr/>
          <a:lstStyle/>
          <a:p>
            <a:r>
              <a:rPr lang="es-ES" dirty="0" smtClean="0">
                <a:latin typeface="Arial"/>
                <a:cs typeface="Arial"/>
              </a:rPr>
              <a:t>Otro ejemplo</a:t>
            </a:r>
            <a:endParaRPr lang="es-CL" dirty="0">
              <a:latin typeface="Arial"/>
              <a:cs typeface="Arial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043608" y="1196752"/>
          <a:ext cx="1767205" cy="1547495"/>
        </p:xfrm>
        <a:graphic>
          <a:graphicData uri="http://schemas.openxmlformats.org/drawingml/2006/table">
            <a:tbl>
              <a:tblPr/>
              <a:tblGrid>
                <a:gridCol w="1767205"/>
              </a:tblGrid>
              <a:tr h="51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25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419872" y="1196752"/>
          <a:ext cx="1710055" cy="1588135"/>
        </p:xfrm>
        <a:graphic>
          <a:graphicData uri="http://schemas.openxmlformats.org/drawingml/2006/table">
            <a:tbl>
              <a:tblPr/>
              <a:tblGrid>
                <a:gridCol w="213360"/>
                <a:gridCol w="213995"/>
                <a:gridCol w="213360"/>
                <a:gridCol w="213995"/>
                <a:gridCol w="213995"/>
                <a:gridCol w="213360"/>
                <a:gridCol w="213995"/>
                <a:gridCol w="213995"/>
              </a:tblGrid>
              <a:tr h="15881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724128" y="1196751"/>
          <a:ext cx="1795780" cy="1584179"/>
        </p:xfrm>
        <a:graphic>
          <a:graphicData uri="http://schemas.openxmlformats.org/drawingml/2006/table">
            <a:tbl>
              <a:tblPr/>
              <a:tblGrid>
                <a:gridCol w="224155"/>
                <a:gridCol w="224790"/>
                <a:gridCol w="224155"/>
                <a:gridCol w="224790"/>
                <a:gridCol w="224155"/>
                <a:gridCol w="224790"/>
                <a:gridCol w="224155"/>
                <a:gridCol w="224790"/>
              </a:tblGrid>
              <a:tr h="6138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85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851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3379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3356992"/>
            <a:ext cx="2062047" cy="1080120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es-CL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4139952" y="3573016"/>
          <a:ext cx="1795780" cy="1628775"/>
        </p:xfrm>
        <a:graphic>
          <a:graphicData uri="http://schemas.openxmlformats.org/drawingml/2006/table">
            <a:tbl>
              <a:tblPr/>
              <a:tblGrid>
                <a:gridCol w="224155"/>
                <a:gridCol w="224790"/>
                <a:gridCol w="224155"/>
                <a:gridCol w="224790"/>
                <a:gridCol w="224155"/>
                <a:gridCol w="224790"/>
                <a:gridCol w="224155"/>
                <a:gridCol w="224790"/>
              </a:tblGrid>
              <a:tr h="542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24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11 Flecha curvada hacia la izquierda"/>
          <p:cNvSpPr/>
          <p:nvPr/>
        </p:nvSpPr>
        <p:spPr>
          <a:xfrm>
            <a:off x="7956376" y="2348880"/>
            <a:ext cx="648072" cy="237626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645024"/>
            <a:ext cx="647700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l"/>
            <a:r>
              <a:rPr lang="es-CL" dirty="0" smtClean="0">
                <a:latin typeface="Arial"/>
                <a:cs typeface="Arial"/>
              </a:rPr>
              <a:t>Progresión Fracciones</a:t>
            </a:r>
            <a:endParaRPr lang="es-CL" dirty="0">
              <a:latin typeface="Arial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>
            <a:normAutofit/>
          </a:bodyPr>
          <a:lstStyle/>
          <a:p>
            <a:r>
              <a:rPr lang="es-CL" sz="2800" dirty="0">
                <a:latin typeface="Arial"/>
                <a:cs typeface="Arial"/>
              </a:rPr>
              <a:t>Demostrar que comprenden las fracciones de uso común: 1/4 , 1/3 , 1/2 , 2/3 , 3/4 :</a:t>
            </a:r>
          </a:p>
          <a:p>
            <a:pPr>
              <a:buNone/>
            </a:pPr>
            <a:r>
              <a:rPr lang="es-CL" sz="2800" dirty="0" smtClean="0">
                <a:latin typeface="Arial"/>
                <a:cs typeface="Arial"/>
              </a:rPr>
              <a:t>• </a:t>
            </a:r>
            <a:r>
              <a:rPr lang="es-CL" sz="2800" dirty="0">
                <a:latin typeface="Arial"/>
                <a:cs typeface="Arial"/>
              </a:rPr>
              <a:t>E</a:t>
            </a:r>
            <a:r>
              <a:rPr lang="es-CL" sz="2800" dirty="0" smtClean="0">
                <a:latin typeface="Arial"/>
                <a:cs typeface="Arial"/>
              </a:rPr>
              <a:t>xplicando </a:t>
            </a:r>
            <a:r>
              <a:rPr lang="es-CL" sz="2800" dirty="0">
                <a:latin typeface="Arial"/>
                <a:cs typeface="Arial"/>
              </a:rPr>
              <a:t>que una fracción representa la parte de un </a:t>
            </a:r>
            <a:r>
              <a:rPr lang="es-CL" sz="2800" dirty="0" smtClean="0">
                <a:latin typeface="Arial"/>
                <a:cs typeface="Arial"/>
              </a:rPr>
              <a:t>todo  ( C; P Y S)</a:t>
            </a:r>
          </a:p>
          <a:p>
            <a:pPr>
              <a:buNone/>
            </a:pPr>
            <a:r>
              <a:rPr lang="es-CL" sz="2800" dirty="0" smtClean="0">
                <a:latin typeface="Arial"/>
                <a:cs typeface="Arial"/>
              </a:rPr>
              <a:t>• </a:t>
            </a:r>
            <a:r>
              <a:rPr lang="es-CL" sz="2800" dirty="0">
                <a:latin typeface="Arial"/>
                <a:cs typeface="Arial"/>
              </a:rPr>
              <a:t>D</a:t>
            </a:r>
            <a:r>
              <a:rPr lang="es-CL" sz="2800" dirty="0" smtClean="0">
                <a:latin typeface="Arial"/>
                <a:cs typeface="Arial"/>
              </a:rPr>
              <a:t>escribiendo </a:t>
            </a:r>
            <a:r>
              <a:rPr lang="es-CL" sz="2800" dirty="0">
                <a:latin typeface="Arial"/>
                <a:cs typeface="Arial"/>
              </a:rPr>
              <a:t>situaciones en las cuales se puede usar fracciones</a:t>
            </a:r>
          </a:p>
          <a:p>
            <a:pPr>
              <a:buNone/>
            </a:pPr>
            <a:r>
              <a:rPr lang="es-CL" sz="2800" dirty="0">
                <a:latin typeface="Arial"/>
                <a:cs typeface="Arial"/>
              </a:rPr>
              <a:t>• </a:t>
            </a:r>
            <a:r>
              <a:rPr lang="es-CL" sz="2800" dirty="0" smtClean="0">
                <a:latin typeface="Arial"/>
                <a:cs typeface="Arial"/>
              </a:rPr>
              <a:t>Comparando </a:t>
            </a:r>
            <a:r>
              <a:rPr lang="es-CL" sz="2800" dirty="0">
                <a:latin typeface="Arial"/>
                <a:cs typeface="Arial"/>
              </a:rPr>
              <a:t>fracciones </a:t>
            </a:r>
            <a:r>
              <a:rPr lang="es-CL" sz="2800" dirty="0" smtClean="0">
                <a:latin typeface="Arial"/>
                <a:cs typeface="Arial"/>
              </a:rPr>
              <a:t> </a:t>
            </a:r>
            <a:r>
              <a:rPr lang="es-CL" sz="2800" dirty="0">
                <a:latin typeface="Arial"/>
                <a:cs typeface="Arial"/>
              </a:rPr>
              <a:t>de igual </a:t>
            </a:r>
            <a:r>
              <a:rPr lang="es-CL" sz="2800" dirty="0" smtClean="0">
                <a:latin typeface="Arial"/>
                <a:cs typeface="Arial"/>
              </a:rPr>
              <a:t>denominador</a:t>
            </a:r>
            <a:r>
              <a:rPr lang="es-CL" dirty="0" smtClean="0">
                <a:latin typeface="Arial"/>
                <a:cs typeface="Arial"/>
              </a:rPr>
              <a:t> </a:t>
            </a:r>
            <a:endParaRPr lang="es-CL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rial"/>
                <a:cs typeface="Arial"/>
              </a:rPr>
              <a:t>Usemos las TICS</a:t>
            </a:r>
            <a:endParaRPr lang="es-AR" dirty="0">
              <a:latin typeface="Arial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>
                <a:latin typeface="Arial"/>
                <a:cs typeface="Arial"/>
              </a:rPr>
              <a:t>¿En qué nivel?</a:t>
            </a:r>
          </a:p>
          <a:p>
            <a:r>
              <a:rPr lang="es-AR" dirty="0" smtClean="0">
                <a:latin typeface="Arial"/>
                <a:cs typeface="Arial"/>
              </a:rPr>
              <a:t>¿Para qué temas?</a:t>
            </a:r>
          </a:p>
          <a:p>
            <a:r>
              <a:rPr lang="es-AR" dirty="0" smtClean="0">
                <a:latin typeface="Arial"/>
                <a:cs typeface="Arial"/>
              </a:rPr>
              <a:t>Usaríamos el programa:</a:t>
            </a:r>
          </a:p>
          <a:p>
            <a:pPr>
              <a:buFontTx/>
              <a:buChar char="-"/>
            </a:pPr>
            <a:r>
              <a:rPr lang="es-AR" dirty="0" smtClean="0">
                <a:latin typeface="Arial"/>
                <a:cs typeface="Arial"/>
              </a:rPr>
              <a:t>para el inicio de una clase, como motivación?</a:t>
            </a:r>
          </a:p>
          <a:p>
            <a:pPr>
              <a:buFontTx/>
              <a:buChar char="-"/>
            </a:pPr>
            <a:r>
              <a:rPr lang="es-AR" dirty="0" smtClean="0">
                <a:latin typeface="Arial"/>
                <a:cs typeface="Arial"/>
              </a:rPr>
              <a:t>Para el cierre de una clase, como aplicación?</a:t>
            </a:r>
          </a:p>
          <a:p>
            <a:r>
              <a:rPr lang="es-AR" dirty="0" smtClean="0">
                <a:latin typeface="Arial"/>
                <a:cs typeface="Arial"/>
              </a:rPr>
              <a:t>¿Cuáles son las condiciones que se requieren para utilizar este recurso?</a:t>
            </a:r>
          </a:p>
          <a:p>
            <a:endParaRPr lang="es-AR" dirty="0" smtClean="0">
              <a:latin typeface="Arial"/>
              <a:cs typeface="Arial"/>
            </a:endParaRPr>
          </a:p>
          <a:p>
            <a:endParaRPr lang="es-AR" dirty="0"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>
                <a:latin typeface="Arial"/>
                <a:cs typeface="Arial"/>
              </a:rPr>
              <a:t>Usemos las TICS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AR" dirty="0" smtClean="0">
              <a:latin typeface="Arial"/>
              <a:cs typeface="Arial"/>
            </a:endParaRPr>
          </a:p>
          <a:p>
            <a:pPr>
              <a:buNone/>
            </a:pPr>
            <a:endParaRPr lang="es-AR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s-AR" sz="3600" b="1" dirty="0" smtClean="0">
                <a:latin typeface="Arial"/>
                <a:cs typeface="Arial"/>
              </a:rPr>
              <a:t>    A continuación un ejemplo para un objetivo de aprendizaje presentado en la diapositiva 2.</a:t>
            </a:r>
            <a:endParaRPr lang="es-AR" sz="3600" b="1" dirty="0"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>
                <a:latin typeface="Arial"/>
                <a:cs typeface="Arial"/>
              </a:rPr>
              <a:t>Usemos las TICS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AR" dirty="0" smtClean="0">
                <a:latin typeface="Arial"/>
                <a:cs typeface="Arial"/>
                <a:hlinkClick r:id="rId2"/>
              </a:rPr>
              <a:t>http://ntic.educacion.es/w3/recursos/primaria/matematicas/fracciones/menuu2.html</a:t>
            </a:r>
            <a:endParaRPr lang="es-AR" dirty="0" smtClean="0">
              <a:latin typeface="Arial"/>
              <a:cs typeface="Arial"/>
            </a:endParaRPr>
          </a:p>
          <a:p>
            <a:pPr>
              <a:buNone/>
            </a:pPr>
            <a:endParaRPr lang="es-AR" dirty="0" smtClean="0">
              <a:latin typeface="Arial"/>
              <a:cs typeface="Arial"/>
            </a:endParaRPr>
          </a:p>
          <a:p>
            <a:pPr>
              <a:buNone/>
            </a:pPr>
            <a:r>
              <a:rPr lang="es-AR" dirty="0" smtClean="0">
                <a:latin typeface="Arial"/>
                <a:cs typeface="Arial"/>
              </a:rPr>
              <a:t>Utilicemos el Programa para “Comparar fracciones”</a:t>
            </a:r>
            <a:endParaRPr lang="es-AR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>
                <a:latin typeface="Arial"/>
                <a:cs typeface="Arial"/>
              </a:rPr>
              <a:t>Usemos las TICS</a:t>
            </a:r>
            <a:endParaRPr lang="es-AR" dirty="0"/>
          </a:p>
        </p:txBody>
      </p:sp>
      <p:pic>
        <p:nvPicPr>
          <p:cNvPr id="542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7485" b="7485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xmlns:p14="http://schemas.microsoft.com/office/powerpoint/2010/main">
    <p:newsflash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>
                <a:latin typeface="Arial"/>
                <a:cs typeface="Arial"/>
              </a:rPr>
              <a:t>Sugerencias</a:t>
            </a:r>
            <a:endParaRPr lang="es-AR" dirty="0">
              <a:latin typeface="Arial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600200"/>
            <a:ext cx="8186766" cy="4900634"/>
          </a:xfrm>
        </p:spPr>
        <p:txBody>
          <a:bodyPr/>
          <a:lstStyle/>
          <a:p>
            <a:pPr>
              <a:buNone/>
            </a:pPr>
            <a:r>
              <a:rPr lang="es-AR" dirty="0" smtClean="0">
                <a:latin typeface="Arial"/>
                <a:cs typeface="Arial"/>
              </a:rPr>
              <a:t>Respecto al programa:</a:t>
            </a:r>
          </a:p>
          <a:p>
            <a:pPr algn="just"/>
            <a:r>
              <a:rPr lang="es-AR" dirty="0" smtClean="0">
                <a:latin typeface="Arial"/>
                <a:cs typeface="Arial"/>
              </a:rPr>
              <a:t>Familiarizarse con anterioridad en las bondades del programa.</a:t>
            </a:r>
          </a:p>
          <a:p>
            <a:pPr algn="just"/>
            <a:r>
              <a:rPr lang="es-AR" dirty="0" smtClean="0">
                <a:latin typeface="Arial"/>
                <a:cs typeface="Arial"/>
              </a:rPr>
              <a:t>Conocer la secuencia de contenidos que involucra.</a:t>
            </a:r>
          </a:p>
          <a:p>
            <a:pPr algn="just"/>
            <a:r>
              <a:rPr lang="es-AR" dirty="0" smtClean="0">
                <a:latin typeface="Arial"/>
                <a:cs typeface="Arial"/>
              </a:rPr>
              <a:t>Revisar cada una de las actividades que se pueden ejecutar con el programa.</a:t>
            </a:r>
          </a:p>
          <a:p>
            <a:pPr algn="just"/>
            <a:r>
              <a:rPr lang="es-AR" dirty="0" smtClean="0">
                <a:latin typeface="Arial"/>
                <a:cs typeface="Arial"/>
              </a:rPr>
              <a:t>Analizar si alguna de las actividades son útiles para la planificación de nuestras clases.</a:t>
            </a:r>
            <a:endParaRPr lang="es-AR" dirty="0">
              <a:latin typeface="Arial"/>
              <a:cs typeface="Arial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21744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  <a:buNone/>
            </a:pPr>
            <a:r>
              <a:rPr lang="es-CL" dirty="0" smtClean="0">
                <a:latin typeface="Arial"/>
                <a:cs typeface="Arial"/>
              </a:rPr>
              <a:t>Demostrar </a:t>
            </a:r>
            <a:r>
              <a:rPr lang="es-CL" dirty="0">
                <a:latin typeface="Arial"/>
                <a:cs typeface="Arial"/>
              </a:rPr>
              <a:t>que comprende las fracciones  </a:t>
            </a:r>
            <a:r>
              <a:rPr lang="es-CL" dirty="0">
                <a:latin typeface="Arial"/>
                <a:cs typeface="Arial"/>
              </a:rPr>
              <a:t>( </a:t>
            </a:r>
            <a:r>
              <a:rPr lang="es-CL" dirty="0">
                <a:latin typeface="Arial"/>
                <a:cs typeface="Arial"/>
              </a:rPr>
              <a:t>100, 12, 10, 8, 6, 5, </a:t>
            </a:r>
            <a:r>
              <a:rPr lang="es-CL" dirty="0">
                <a:latin typeface="Arial"/>
                <a:cs typeface="Arial"/>
              </a:rPr>
              <a:t>4)</a:t>
            </a:r>
            <a:endParaRPr lang="es-CL" dirty="0">
              <a:latin typeface="Arial"/>
              <a:cs typeface="Arial"/>
            </a:endParaRPr>
          </a:p>
          <a:p>
            <a:pPr>
              <a:lnSpc>
                <a:spcPct val="110000"/>
              </a:lnSpc>
              <a:buNone/>
            </a:pPr>
            <a:r>
              <a:rPr lang="es-CL" dirty="0">
                <a:latin typeface="Arial"/>
                <a:cs typeface="Arial"/>
              </a:rPr>
              <a:t>• </a:t>
            </a:r>
            <a:r>
              <a:rPr lang="es-CL" dirty="0">
                <a:latin typeface="Arial"/>
                <a:cs typeface="Arial"/>
              </a:rPr>
              <a:t>como  </a:t>
            </a:r>
            <a:r>
              <a:rPr lang="es-CL" dirty="0">
                <a:latin typeface="Arial"/>
                <a:cs typeface="Arial"/>
              </a:rPr>
              <a:t>parte de un </a:t>
            </a:r>
            <a:r>
              <a:rPr lang="es-CL" dirty="0">
                <a:latin typeface="Arial"/>
                <a:cs typeface="Arial"/>
              </a:rPr>
              <a:t>todo, </a:t>
            </a:r>
            <a:r>
              <a:rPr lang="es-CL" dirty="0" smtClean="0">
                <a:latin typeface="Arial"/>
                <a:cs typeface="Arial"/>
              </a:rPr>
              <a:t>de </a:t>
            </a:r>
            <a:r>
              <a:rPr lang="es-CL" dirty="0">
                <a:latin typeface="Arial"/>
                <a:cs typeface="Arial"/>
              </a:rPr>
              <a:t>un grupo de </a:t>
            </a:r>
            <a:r>
              <a:rPr lang="es-CL" dirty="0">
                <a:latin typeface="Arial"/>
                <a:cs typeface="Arial"/>
              </a:rPr>
              <a:t>elementos , en </a:t>
            </a:r>
            <a:r>
              <a:rPr lang="es-CL" dirty="0">
                <a:latin typeface="Arial"/>
                <a:cs typeface="Arial"/>
              </a:rPr>
              <a:t>la recta numérica</a:t>
            </a:r>
          </a:p>
          <a:p>
            <a:pPr>
              <a:lnSpc>
                <a:spcPct val="110000"/>
              </a:lnSpc>
              <a:buNone/>
            </a:pPr>
            <a:r>
              <a:rPr lang="es-CL" dirty="0">
                <a:latin typeface="Arial"/>
                <a:cs typeface="Arial"/>
              </a:rPr>
              <a:t>• describiendo situaciones en las cuales se puede usar fracciones</a:t>
            </a:r>
          </a:p>
          <a:p>
            <a:pPr>
              <a:lnSpc>
                <a:spcPct val="110000"/>
              </a:lnSpc>
              <a:buNone/>
            </a:pPr>
            <a:r>
              <a:rPr lang="es-CL" dirty="0">
                <a:latin typeface="Arial"/>
                <a:cs typeface="Arial"/>
              </a:rPr>
              <a:t>• R</a:t>
            </a:r>
            <a:r>
              <a:rPr lang="es-CL" dirty="0">
                <a:latin typeface="Arial"/>
                <a:cs typeface="Arial"/>
              </a:rPr>
              <a:t>epresentaciones </a:t>
            </a:r>
            <a:r>
              <a:rPr lang="es-CL" dirty="0">
                <a:latin typeface="Arial"/>
                <a:cs typeface="Arial"/>
              </a:rPr>
              <a:t>diferentes</a:t>
            </a:r>
          </a:p>
          <a:p>
            <a:pPr>
              <a:lnSpc>
                <a:spcPct val="110000"/>
              </a:lnSpc>
              <a:buNone/>
            </a:pPr>
            <a:r>
              <a:rPr lang="es-CL" dirty="0">
                <a:latin typeface="Arial"/>
                <a:cs typeface="Arial"/>
              </a:rPr>
              <a:t>• </a:t>
            </a:r>
            <a:r>
              <a:rPr lang="es-CL" dirty="0">
                <a:latin typeface="Arial"/>
                <a:cs typeface="Arial"/>
              </a:rPr>
              <a:t>Comparando </a:t>
            </a:r>
            <a:r>
              <a:rPr lang="es-CL" dirty="0">
                <a:latin typeface="Arial"/>
                <a:cs typeface="Arial"/>
              </a:rPr>
              <a:t>y ordenando </a:t>
            </a:r>
            <a:r>
              <a:rPr lang="es-CL" dirty="0">
                <a:latin typeface="Arial"/>
                <a:cs typeface="Arial"/>
              </a:rPr>
              <a:t>con </a:t>
            </a:r>
            <a:r>
              <a:rPr lang="es-CL" dirty="0" smtClean="0">
                <a:latin typeface="Arial"/>
                <a:cs typeface="Arial"/>
              </a:rPr>
              <a:t>material </a:t>
            </a:r>
            <a:r>
              <a:rPr lang="es-CL" dirty="0">
                <a:latin typeface="Arial"/>
                <a:cs typeface="Arial"/>
              </a:rPr>
              <a:t>( C y P)</a:t>
            </a:r>
          </a:p>
          <a:p>
            <a:pPr>
              <a:lnSpc>
                <a:spcPct val="110000"/>
              </a:lnSpc>
              <a:buNone/>
            </a:pPr>
            <a:endParaRPr lang="es-CL" dirty="0">
              <a:latin typeface="Arial"/>
              <a:cs typeface="Arial"/>
            </a:endParaRPr>
          </a:p>
          <a:p>
            <a:pPr>
              <a:lnSpc>
                <a:spcPct val="110000"/>
              </a:lnSpc>
              <a:buNone/>
            </a:pPr>
            <a:r>
              <a:rPr lang="es-CL" dirty="0" smtClean="0">
                <a:latin typeface="Arial"/>
                <a:cs typeface="Arial"/>
              </a:rPr>
              <a:t>Resolver </a:t>
            </a:r>
            <a:r>
              <a:rPr lang="es-CL" dirty="0">
                <a:latin typeface="Arial"/>
                <a:cs typeface="Arial"/>
              </a:rPr>
              <a:t>adiciones y sustracciones de fracciones con igual denominador </a:t>
            </a:r>
            <a:endParaRPr lang="es-CL" dirty="0" smtClean="0">
              <a:latin typeface="Arial"/>
              <a:cs typeface="Arial"/>
            </a:endParaRPr>
          </a:p>
          <a:p>
            <a:pPr>
              <a:lnSpc>
                <a:spcPct val="110000"/>
              </a:lnSpc>
              <a:buNone/>
            </a:pPr>
            <a:endParaRPr lang="es-CL" dirty="0">
              <a:latin typeface="Arial"/>
              <a:cs typeface="Arial"/>
            </a:endParaRPr>
          </a:p>
          <a:p>
            <a:pPr>
              <a:lnSpc>
                <a:spcPct val="110000"/>
              </a:lnSpc>
              <a:buNone/>
            </a:pPr>
            <a:r>
              <a:rPr lang="es-CL" dirty="0" smtClean="0">
                <a:latin typeface="Arial"/>
                <a:cs typeface="Arial"/>
              </a:rPr>
              <a:t>Identificar</a:t>
            </a:r>
            <a:r>
              <a:rPr lang="es-CL" dirty="0">
                <a:latin typeface="Arial"/>
                <a:cs typeface="Arial"/>
              </a:rPr>
              <a:t>, escribir y representar fracciones propias </a:t>
            </a:r>
            <a:r>
              <a:rPr lang="es-CL" dirty="0">
                <a:latin typeface="Arial"/>
                <a:cs typeface="Arial"/>
              </a:rPr>
              <a:t>y los </a:t>
            </a:r>
            <a:r>
              <a:rPr lang="es-CL" dirty="0">
                <a:latin typeface="Arial"/>
                <a:cs typeface="Arial"/>
              </a:rPr>
              <a:t>números mixtos hasta el 5 </a:t>
            </a:r>
            <a:r>
              <a:rPr lang="es-CL" dirty="0">
                <a:latin typeface="Arial"/>
                <a:cs typeface="Arial"/>
              </a:rPr>
              <a:t>.                    </a:t>
            </a:r>
            <a:endParaRPr lang="es-CL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556792"/>
            <a:ext cx="8280920" cy="44918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CL" sz="2200" dirty="0">
                <a:latin typeface="Arial"/>
                <a:cs typeface="Arial"/>
              </a:rPr>
              <a:t>Demostrar que comprenden las fracciones </a:t>
            </a:r>
            <a:r>
              <a:rPr lang="es-CL" sz="2200" dirty="0" smtClean="0">
                <a:latin typeface="Arial"/>
                <a:cs typeface="Arial"/>
              </a:rPr>
              <a:t>propias:</a:t>
            </a:r>
            <a:endParaRPr lang="es-CL" sz="2200" dirty="0">
              <a:latin typeface="Arial"/>
              <a:cs typeface="Arial"/>
            </a:endParaRPr>
          </a:p>
          <a:p>
            <a:pPr>
              <a:buNone/>
            </a:pPr>
            <a:r>
              <a:rPr lang="es-CL" sz="2200" dirty="0">
                <a:latin typeface="Arial"/>
                <a:cs typeface="Arial"/>
              </a:rPr>
              <a:t>• </a:t>
            </a:r>
            <a:r>
              <a:rPr lang="es-CL" sz="2200" dirty="0" smtClean="0">
                <a:latin typeface="Arial"/>
                <a:cs typeface="Arial"/>
              </a:rPr>
              <a:t>representándolas</a:t>
            </a:r>
            <a:endParaRPr lang="es-CL" sz="2200" dirty="0">
              <a:latin typeface="Arial"/>
              <a:cs typeface="Arial"/>
            </a:endParaRPr>
          </a:p>
          <a:p>
            <a:pPr>
              <a:buNone/>
            </a:pPr>
            <a:r>
              <a:rPr lang="es-CL" sz="2200" dirty="0">
                <a:latin typeface="Arial"/>
                <a:cs typeface="Arial"/>
              </a:rPr>
              <a:t>• creando grupos de fracciones equivalentes –simplificando y amplificando</a:t>
            </a:r>
            <a:r>
              <a:rPr lang="es-CL" sz="2200" dirty="0" smtClean="0">
                <a:latin typeface="Arial"/>
                <a:cs typeface="Arial"/>
              </a:rPr>
              <a:t>–    ( C, P y S) </a:t>
            </a:r>
          </a:p>
          <a:p>
            <a:pPr>
              <a:buNone/>
            </a:pPr>
            <a:r>
              <a:rPr lang="es-CL" sz="2200" dirty="0" smtClean="0">
                <a:latin typeface="Arial"/>
                <a:cs typeface="Arial"/>
              </a:rPr>
              <a:t>• </a:t>
            </a:r>
            <a:r>
              <a:rPr lang="es-CL" sz="2200" dirty="0">
                <a:latin typeface="Arial"/>
                <a:cs typeface="Arial"/>
              </a:rPr>
              <a:t>comparando fracciones propias con igual y distinto </a:t>
            </a:r>
            <a:r>
              <a:rPr lang="es-CL" sz="2200" dirty="0" smtClean="0">
                <a:latin typeface="Arial"/>
                <a:cs typeface="Arial"/>
              </a:rPr>
              <a:t>denominador   ( C, P y S)</a:t>
            </a:r>
            <a:endParaRPr lang="es-CL" sz="2200" dirty="0">
              <a:latin typeface="Arial"/>
              <a:cs typeface="Arial"/>
            </a:endParaRPr>
          </a:p>
          <a:p>
            <a:pPr>
              <a:buNone/>
            </a:pPr>
            <a:r>
              <a:rPr lang="es-CL" sz="2200" dirty="0" smtClean="0">
                <a:latin typeface="Arial"/>
                <a:cs typeface="Arial"/>
              </a:rPr>
              <a:t>Demostrar </a:t>
            </a:r>
            <a:r>
              <a:rPr lang="es-CL" sz="2200" dirty="0">
                <a:latin typeface="Arial"/>
                <a:cs typeface="Arial"/>
              </a:rPr>
              <a:t>que comprenden las fracciones impropias de uso común </a:t>
            </a:r>
            <a:r>
              <a:rPr lang="es-CL" sz="2200" dirty="0" smtClean="0">
                <a:latin typeface="Arial"/>
                <a:cs typeface="Arial"/>
              </a:rPr>
              <a:t> ( 2</a:t>
            </a:r>
            <a:r>
              <a:rPr lang="es-CL" sz="2200" dirty="0">
                <a:latin typeface="Arial"/>
                <a:cs typeface="Arial"/>
              </a:rPr>
              <a:t>, 3, </a:t>
            </a:r>
            <a:r>
              <a:rPr lang="es-CL" sz="2200" dirty="0" smtClean="0">
                <a:latin typeface="Arial"/>
                <a:cs typeface="Arial"/>
              </a:rPr>
              <a:t>4, 5</a:t>
            </a:r>
            <a:r>
              <a:rPr lang="es-CL" sz="2200" dirty="0">
                <a:latin typeface="Arial"/>
                <a:cs typeface="Arial"/>
              </a:rPr>
              <a:t>, 6, 8, 10, </a:t>
            </a:r>
            <a:r>
              <a:rPr lang="es-CL" sz="2200" dirty="0" smtClean="0">
                <a:latin typeface="Arial"/>
                <a:cs typeface="Arial"/>
              </a:rPr>
              <a:t>12) y </a:t>
            </a:r>
            <a:r>
              <a:rPr lang="es-CL" sz="2200" dirty="0">
                <a:latin typeface="Arial"/>
                <a:cs typeface="Arial"/>
              </a:rPr>
              <a:t>los números mixtos asociados</a:t>
            </a:r>
            <a:r>
              <a:rPr lang="es-CL" sz="2200" dirty="0" smtClean="0">
                <a:latin typeface="Arial"/>
                <a:cs typeface="Arial"/>
              </a:rPr>
              <a:t>: ( *)</a:t>
            </a:r>
            <a:endParaRPr lang="es-CL" sz="2200" dirty="0">
              <a:latin typeface="Arial"/>
              <a:cs typeface="Arial"/>
            </a:endParaRPr>
          </a:p>
          <a:p>
            <a:pPr>
              <a:buNone/>
            </a:pPr>
            <a:r>
              <a:rPr lang="es-CL" sz="2200" dirty="0">
                <a:latin typeface="Arial"/>
                <a:cs typeface="Arial"/>
              </a:rPr>
              <a:t>• </a:t>
            </a:r>
            <a:r>
              <a:rPr lang="es-CL" sz="2200" dirty="0" smtClean="0">
                <a:latin typeface="Arial"/>
                <a:cs typeface="Arial"/>
              </a:rPr>
              <a:t>Representándolas</a:t>
            </a:r>
          </a:p>
          <a:p>
            <a:pPr>
              <a:buNone/>
            </a:pPr>
            <a:r>
              <a:rPr lang="es-CL" sz="2200" dirty="0">
                <a:latin typeface="Arial"/>
                <a:cs typeface="Arial"/>
              </a:rPr>
              <a:t> </a:t>
            </a:r>
            <a:r>
              <a:rPr lang="es-CL" sz="2200" dirty="0" smtClean="0">
                <a:latin typeface="Arial"/>
                <a:cs typeface="Arial"/>
              </a:rPr>
              <a:t>• Equivalencias </a:t>
            </a:r>
            <a:r>
              <a:rPr lang="es-CL" sz="2200" dirty="0">
                <a:latin typeface="Arial"/>
                <a:cs typeface="Arial"/>
              </a:rPr>
              <a:t>entre fracciones impropias y números mixtos</a:t>
            </a:r>
          </a:p>
          <a:p>
            <a:pPr>
              <a:buNone/>
            </a:pPr>
            <a:r>
              <a:rPr lang="es-CL" sz="2200" dirty="0">
                <a:latin typeface="Arial"/>
                <a:cs typeface="Arial"/>
              </a:rPr>
              <a:t>• </a:t>
            </a:r>
            <a:r>
              <a:rPr lang="es-CL" sz="2200" dirty="0" smtClean="0">
                <a:latin typeface="Arial"/>
                <a:cs typeface="Arial"/>
              </a:rPr>
              <a:t>representando en la </a:t>
            </a:r>
            <a:r>
              <a:rPr lang="es-CL" sz="2200" dirty="0">
                <a:latin typeface="Arial"/>
                <a:cs typeface="Arial"/>
              </a:rPr>
              <a:t>recta </a:t>
            </a:r>
            <a:r>
              <a:rPr lang="es-CL" sz="2200" dirty="0" smtClean="0">
                <a:latin typeface="Arial"/>
                <a:cs typeface="Arial"/>
              </a:rPr>
              <a:t>numérica</a:t>
            </a:r>
            <a:endParaRPr lang="es-CL" sz="2200" dirty="0" smtClean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46449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Resolver </a:t>
            </a:r>
            <a:r>
              <a:rPr lang="es-CL" dirty="0">
                <a:latin typeface="Arial"/>
                <a:cs typeface="Arial"/>
              </a:rPr>
              <a:t>adiciones y sustracciones con fracciones propias  con denominadores menores o iguales a 12:</a:t>
            </a:r>
          </a:p>
          <a:p>
            <a:pPr>
              <a:buNone/>
            </a:pPr>
            <a:r>
              <a:rPr lang="es-CL" dirty="0">
                <a:latin typeface="Arial"/>
                <a:cs typeface="Arial"/>
              </a:rPr>
              <a:t>• de manera pictórica y simbólica</a:t>
            </a:r>
          </a:p>
          <a:p>
            <a:pPr>
              <a:buNone/>
            </a:pPr>
            <a:r>
              <a:rPr lang="es-CL" dirty="0">
                <a:latin typeface="Arial"/>
                <a:cs typeface="Arial"/>
              </a:rPr>
              <a:t>• amplificando o </a:t>
            </a:r>
            <a:r>
              <a:rPr lang="es-CL" dirty="0" smtClean="0">
                <a:latin typeface="Arial"/>
                <a:cs typeface="Arial"/>
              </a:rPr>
              <a:t>simplificando</a:t>
            </a: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Determinar </a:t>
            </a:r>
            <a:r>
              <a:rPr lang="es-CL" dirty="0">
                <a:latin typeface="Arial"/>
                <a:cs typeface="Arial"/>
              </a:rPr>
              <a:t>el decimal que corresponde a fracciones con denominador 2, 4, 5 y 10.                                                                                                            </a:t>
            </a:r>
            <a:endParaRPr lang="es-CL" dirty="0" smtClean="0">
              <a:latin typeface="Arial"/>
              <a:cs typeface="Arial"/>
            </a:endParaRPr>
          </a:p>
          <a:p>
            <a:pPr>
              <a:buNone/>
            </a:pPr>
            <a:endParaRPr lang="es-CL" dirty="0">
              <a:latin typeface="Arial"/>
              <a:cs typeface="Arial"/>
            </a:endParaRPr>
          </a:p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Resolver </a:t>
            </a:r>
            <a:r>
              <a:rPr lang="es-CL" dirty="0">
                <a:latin typeface="Arial"/>
                <a:cs typeface="Arial"/>
              </a:rPr>
              <a:t>adiciones y sustracciones de fracciones propias e impropias y números mixtos </a:t>
            </a:r>
            <a:r>
              <a:rPr lang="es-CL" dirty="0" smtClean="0">
                <a:latin typeface="Arial"/>
                <a:cs typeface="Arial"/>
              </a:rPr>
              <a:t>con  numeradores y denominadores de hasta dos dígitos</a:t>
            </a:r>
            <a:r>
              <a:rPr lang="es-CL" dirty="0" smtClean="0">
                <a:latin typeface="Arial"/>
                <a:cs typeface="Arial"/>
              </a:rPr>
              <a:t>.</a:t>
            </a:r>
            <a:endParaRPr lang="es-CL" dirty="0" smtClean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432048"/>
          </a:xfrm>
        </p:spPr>
        <p:txBody>
          <a:bodyPr>
            <a:normAutofit fontScale="90000"/>
          </a:bodyPr>
          <a:lstStyle/>
          <a:p>
            <a:pPr algn="l"/>
            <a:r>
              <a:rPr lang="es-CL" dirty="0" smtClean="0">
                <a:latin typeface="Arial"/>
                <a:cs typeface="Arial"/>
              </a:rPr>
              <a:t>Representación</a:t>
            </a:r>
            <a:endParaRPr lang="es-CL" dirty="0">
              <a:latin typeface="Arial"/>
              <a:cs typeface="Arial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56791"/>
            <a:ext cx="8229600" cy="151216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Regiones</a:t>
            </a:r>
          </a:p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Conjuntos</a:t>
            </a:r>
          </a:p>
          <a:p>
            <a:pPr>
              <a:buNone/>
            </a:pPr>
            <a:r>
              <a:rPr lang="es-CL" dirty="0" smtClean="0">
                <a:latin typeface="Arial"/>
                <a:cs typeface="Arial"/>
              </a:rPr>
              <a:t>Rectas numéricas </a:t>
            </a:r>
            <a:endParaRPr lang="es-CL" dirty="0">
              <a:latin typeface="Arial"/>
              <a:cs typeface="Arial"/>
            </a:endParaRPr>
          </a:p>
          <a:p>
            <a:pPr>
              <a:buNone/>
            </a:pPr>
            <a:endParaRPr lang="es-CL" dirty="0" smtClean="0">
              <a:latin typeface="Arial"/>
              <a:cs typeface="Arial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971600" y="3284984"/>
          <a:ext cx="2808313" cy="1224136"/>
        </p:xfrm>
        <a:graphic>
          <a:graphicData uri="http://schemas.openxmlformats.org/drawingml/2006/table">
            <a:tbl>
              <a:tblPr/>
              <a:tblGrid>
                <a:gridCol w="467458"/>
                <a:gridCol w="468171"/>
                <a:gridCol w="468171"/>
                <a:gridCol w="468171"/>
                <a:gridCol w="468171"/>
                <a:gridCol w="468171"/>
              </a:tblGrid>
              <a:tr h="12241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9482" name="Group 26"/>
          <p:cNvGrpSpPr>
            <a:grpSpLocks/>
          </p:cNvGrpSpPr>
          <p:nvPr/>
        </p:nvGrpSpPr>
        <p:grpSpPr bwMode="auto">
          <a:xfrm>
            <a:off x="5076056" y="3140968"/>
            <a:ext cx="3240360" cy="1713855"/>
            <a:chOff x="1253" y="3984"/>
            <a:chExt cx="3435" cy="1566"/>
          </a:xfrm>
        </p:grpSpPr>
        <p:grpSp>
          <p:nvGrpSpPr>
            <p:cNvPr id="19483" name="Group 27"/>
            <p:cNvGrpSpPr>
              <a:grpSpLocks/>
            </p:cNvGrpSpPr>
            <p:nvPr/>
          </p:nvGrpSpPr>
          <p:grpSpPr bwMode="auto">
            <a:xfrm>
              <a:off x="1253" y="3984"/>
              <a:ext cx="3191" cy="1566"/>
              <a:chOff x="1253" y="3984"/>
              <a:chExt cx="3191" cy="1566"/>
            </a:xfrm>
          </p:grpSpPr>
          <p:grpSp>
            <p:nvGrpSpPr>
              <p:cNvPr id="19484" name="Group 28"/>
              <p:cNvGrpSpPr>
                <a:grpSpLocks/>
              </p:cNvGrpSpPr>
              <p:nvPr/>
            </p:nvGrpSpPr>
            <p:grpSpPr bwMode="auto">
              <a:xfrm>
                <a:off x="1590" y="3984"/>
                <a:ext cx="2854" cy="495"/>
                <a:chOff x="1590" y="3984"/>
                <a:chExt cx="2854" cy="495"/>
              </a:xfrm>
            </p:grpSpPr>
            <p:grpSp>
              <p:nvGrpSpPr>
                <p:cNvPr id="19485" name="Group 29"/>
                <p:cNvGrpSpPr>
                  <a:grpSpLocks/>
                </p:cNvGrpSpPr>
                <p:nvPr/>
              </p:nvGrpSpPr>
              <p:grpSpPr bwMode="auto">
                <a:xfrm>
                  <a:off x="1590" y="3984"/>
                  <a:ext cx="571" cy="495"/>
                  <a:chOff x="1590" y="3984"/>
                  <a:chExt cx="571" cy="495"/>
                </a:xfrm>
              </p:grpSpPr>
              <p:cxnSp>
                <p:nvCxnSpPr>
                  <p:cNvPr id="19486" name="AutoShape 3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4224"/>
                    <a:ext cx="57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87" name="AutoShape 31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88" name="AutoShape 3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6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9489" name="Group 33"/>
                <p:cNvGrpSpPr>
                  <a:grpSpLocks/>
                </p:cNvGrpSpPr>
                <p:nvPr/>
              </p:nvGrpSpPr>
              <p:grpSpPr bwMode="auto">
                <a:xfrm>
                  <a:off x="2160" y="3984"/>
                  <a:ext cx="571" cy="495"/>
                  <a:chOff x="1590" y="3984"/>
                  <a:chExt cx="571" cy="495"/>
                </a:xfrm>
              </p:grpSpPr>
              <p:cxnSp>
                <p:nvCxnSpPr>
                  <p:cNvPr id="19490" name="AutoShape 3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4224"/>
                    <a:ext cx="57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91" name="AutoShape 35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92" name="AutoShape 3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6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9493" name="Group 37"/>
                <p:cNvGrpSpPr>
                  <a:grpSpLocks/>
                </p:cNvGrpSpPr>
                <p:nvPr/>
              </p:nvGrpSpPr>
              <p:grpSpPr bwMode="auto">
                <a:xfrm>
                  <a:off x="2731" y="3984"/>
                  <a:ext cx="571" cy="495"/>
                  <a:chOff x="1590" y="3984"/>
                  <a:chExt cx="571" cy="495"/>
                </a:xfrm>
              </p:grpSpPr>
              <p:cxnSp>
                <p:nvCxnSpPr>
                  <p:cNvPr id="19494" name="AutoShape 3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4224"/>
                    <a:ext cx="57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95" name="AutoShape 39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96" name="AutoShape 40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6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9497" name="Group 41"/>
                <p:cNvGrpSpPr>
                  <a:grpSpLocks/>
                </p:cNvGrpSpPr>
                <p:nvPr/>
              </p:nvGrpSpPr>
              <p:grpSpPr bwMode="auto">
                <a:xfrm>
                  <a:off x="3302" y="3984"/>
                  <a:ext cx="571" cy="495"/>
                  <a:chOff x="1590" y="3984"/>
                  <a:chExt cx="571" cy="495"/>
                </a:xfrm>
              </p:grpSpPr>
              <p:cxnSp>
                <p:nvCxnSpPr>
                  <p:cNvPr id="19498" name="AutoShape 42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4224"/>
                    <a:ext cx="57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499" name="AutoShape 43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500" name="AutoShape 44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6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  <p:grpSp>
              <p:nvGrpSpPr>
                <p:cNvPr id="19501" name="Group 45"/>
                <p:cNvGrpSpPr>
                  <a:grpSpLocks/>
                </p:cNvGrpSpPr>
                <p:nvPr/>
              </p:nvGrpSpPr>
              <p:grpSpPr bwMode="auto">
                <a:xfrm>
                  <a:off x="3873" y="3984"/>
                  <a:ext cx="571" cy="495"/>
                  <a:chOff x="1590" y="3984"/>
                  <a:chExt cx="571" cy="495"/>
                </a:xfrm>
              </p:grpSpPr>
              <p:cxnSp>
                <p:nvCxnSpPr>
                  <p:cNvPr id="19502" name="AutoShape 46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4224"/>
                    <a:ext cx="570" cy="0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503" name="AutoShape 47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159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  <p:cxnSp>
                <p:nvCxnSpPr>
                  <p:cNvPr id="19504" name="AutoShape 48"/>
                  <p:cNvCxnSpPr>
                    <a:cxnSpLocks noChangeShapeType="1"/>
                  </p:cNvCxnSpPr>
                  <p:nvPr/>
                </p:nvCxnSpPr>
                <p:spPr bwMode="auto">
                  <a:xfrm>
                    <a:off x="2160" y="3984"/>
                    <a:ext cx="1" cy="495"/>
                  </a:xfrm>
                  <a:prstGeom prst="straightConnector1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</p:cxnSp>
            </p:grpSp>
          </p:grpSp>
          <p:sp>
            <p:nvSpPr>
              <p:cNvPr id="19505" name="Rectangle 49"/>
              <p:cNvSpPr>
                <a:spLocks noChangeArrowheads="1"/>
              </p:cNvSpPr>
              <p:nvPr/>
            </p:nvSpPr>
            <p:spPr bwMode="auto">
              <a:xfrm>
                <a:off x="1590" y="3984"/>
                <a:ext cx="570" cy="240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s-CL"/>
              </a:p>
            </p:txBody>
          </p:sp>
          <p:sp>
            <p:nvSpPr>
              <p:cNvPr id="19506" name="Text Box 50"/>
              <p:cNvSpPr txBox="1">
                <a:spLocks noChangeArrowheads="1"/>
              </p:cNvSpPr>
              <p:nvPr/>
            </p:nvSpPr>
            <p:spPr bwMode="auto">
              <a:xfrm>
                <a:off x="1253" y="4479"/>
                <a:ext cx="526" cy="513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CL" sz="16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rPr>
                  <a:t>0</a:t>
                </a: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9507" name="Text Box 51"/>
              <p:cNvSpPr txBox="1">
                <a:spLocks noChangeArrowheads="1"/>
              </p:cNvSpPr>
              <p:nvPr/>
            </p:nvSpPr>
            <p:spPr bwMode="auto">
              <a:xfrm>
                <a:off x="1703" y="4479"/>
                <a:ext cx="787" cy="107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s-CL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19508" name="Text Box 52"/>
            <p:cNvSpPr txBox="1">
              <a:spLocks noChangeArrowheads="1"/>
            </p:cNvSpPr>
            <p:nvPr/>
          </p:nvSpPr>
          <p:spPr bwMode="auto">
            <a:xfrm>
              <a:off x="4162" y="4479"/>
              <a:ext cx="526" cy="51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CL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1</a:t>
              </a:r>
              <a:endParaRPr kumimoji="0" lang="es-CL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9509" name="Group 53"/>
          <p:cNvGrpSpPr>
            <a:grpSpLocks/>
          </p:cNvGrpSpPr>
          <p:nvPr/>
        </p:nvGrpSpPr>
        <p:grpSpPr bwMode="auto">
          <a:xfrm>
            <a:off x="2195736" y="5013176"/>
            <a:ext cx="4248472" cy="864096"/>
            <a:chOff x="1087" y="5865"/>
            <a:chExt cx="4171" cy="735"/>
          </a:xfrm>
        </p:grpSpPr>
        <p:sp>
          <p:nvSpPr>
            <p:cNvPr id="19510" name="Oval 54"/>
            <p:cNvSpPr>
              <a:spLocks noChangeArrowheads="1"/>
            </p:cNvSpPr>
            <p:nvPr/>
          </p:nvSpPr>
          <p:spPr bwMode="auto">
            <a:xfrm>
              <a:off x="2040" y="5865"/>
              <a:ext cx="692" cy="735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F79646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511" name="Oval 55"/>
            <p:cNvSpPr>
              <a:spLocks noChangeArrowheads="1"/>
            </p:cNvSpPr>
            <p:nvPr/>
          </p:nvSpPr>
          <p:spPr bwMode="auto">
            <a:xfrm>
              <a:off x="2852" y="5865"/>
              <a:ext cx="692" cy="735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F79646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512" name="Oval 56"/>
            <p:cNvSpPr>
              <a:spLocks noChangeArrowheads="1"/>
            </p:cNvSpPr>
            <p:nvPr/>
          </p:nvSpPr>
          <p:spPr bwMode="auto">
            <a:xfrm>
              <a:off x="1087" y="5865"/>
              <a:ext cx="692" cy="735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50000">
                  <a:srgbClr val="F79646"/>
                </a:gs>
                <a:gs pos="100000">
                  <a:srgbClr val="FFFF00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513" name="Oval 57"/>
            <p:cNvSpPr>
              <a:spLocks noChangeArrowheads="1"/>
            </p:cNvSpPr>
            <p:nvPr/>
          </p:nvSpPr>
          <p:spPr bwMode="auto">
            <a:xfrm>
              <a:off x="3632" y="5865"/>
              <a:ext cx="692" cy="735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F79646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  <p:sp>
          <p:nvSpPr>
            <p:cNvPr id="19514" name="Oval 58"/>
            <p:cNvSpPr>
              <a:spLocks noChangeArrowheads="1"/>
            </p:cNvSpPr>
            <p:nvPr/>
          </p:nvSpPr>
          <p:spPr bwMode="auto">
            <a:xfrm>
              <a:off x="4566" y="5865"/>
              <a:ext cx="692" cy="735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50000">
                  <a:srgbClr val="F79646"/>
                </a:gs>
                <a:gs pos="100000">
                  <a:srgbClr val="FFFFF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27584" y="2132856"/>
            <a:ext cx="791161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Práctica</a:t>
            </a:r>
            <a:r>
              <a:rPr lang="es-CL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:</a:t>
            </a:r>
          </a:p>
          <a:p>
            <a:endParaRPr lang="es-CL" sz="2400" dirty="0" smtClean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r>
              <a:rPr lang="es-CL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Pliegue diferentes papeles lustres en cuartos, sextos y tercios.</a:t>
            </a:r>
          </a:p>
          <a:p>
            <a:r>
              <a:rPr lang="es-CL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 Corte un cuarto, un sexto y un tercio</a:t>
            </a:r>
            <a:r>
              <a:rPr lang="es-CL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.</a:t>
            </a:r>
          </a:p>
          <a:p>
            <a:endParaRPr lang="es-CL" sz="2400" dirty="0" smtClean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r>
              <a:rPr lang="es-CL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Agrúpese según la instrucción</a:t>
            </a:r>
            <a:r>
              <a:rPr lang="es-CL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.</a:t>
            </a:r>
          </a:p>
          <a:p>
            <a:endParaRPr lang="es-CL" sz="2400" dirty="0" smtClean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  <a:p>
            <a:r>
              <a:rPr lang="es-CL" sz="24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Escriba la fracción que forma cada agrupación.</a:t>
            </a:r>
          </a:p>
          <a:p>
            <a:endParaRPr lang="es-CL" sz="24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764704"/>
            <a:ext cx="4464496" cy="748680"/>
          </a:xfrm>
        </p:spPr>
        <p:txBody>
          <a:bodyPr/>
          <a:lstStyle/>
          <a:p>
            <a:r>
              <a:rPr lang="es-CL" dirty="0" smtClean="0">
                <a:latin typeface="Arial"/>
                <a:cs typeface="Arial"/>
              </a:rPr>
              <a:t>9 medios de manzanas  </a:t>
            </a:r>
            <a:endParaRPr lang="es-CL" dirty="0">
              <a:latin typeface="Arial"/>
              <a:cs typeface="Arial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</a:rPr>
              <a:t>  </a:t>
            </a: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2" name="Rectangle 12"/>
          <p:cNvSpPr>
            <a:spLocks noChangeArrowheads="1"/>
          </p:cNvSpPr>
          <p:nvPr/>
        </p:nvSpPr>
        <p:spPr bwMode="auto">
          <a:xfrm>
            <a:off x="0" y="1019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1992" y="2645296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636912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12776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636912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412776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708920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412776"/>
            <a:ext cx="1080120" cy="1225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L"/>
          </a:p>
        </p:txBody>
      </p:sp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437112"/>
            <a:ext cx="2257174" cy="1080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1124744"/>
            <a:ext cx="3471028" cy="864096"/>
          </a:xfrm>
          <a:prstGeom prst="rect">
            <a:avLst/>
          </a:prstGeom>
          <a:noFill/>
        </p:spPr>
      </p:pic>
      <p:pic>
        <p:nvPicPr>
          <p:cNvPr id="21506" name="Picture 2" descr="Vector de un conjunto de manzanas y media manzana Foto de archivo - 46798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334478"/>
            <a:ext cx="2880320" cy="1958618"/>
          </a:xfrm>
          <a:prstGeom prst="rect">
            <a:avLst/>
          </a:prstGeom>
          <a:noFill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2564904"/>
            <a:ext cx="1368152" cy="146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492896"/>
            <a:ext cx="141533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492896"/>
            <a:ext cx="1368152" cy="146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ticario">
  <a:themeElements>
    <a:clrScheme name="Boticario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Boticario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oticari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Boticario.thmx</Template>
  <TotalTime>1949</TotalTime>
  <Words>767</Words>
  <Application>Microsoft Macintosh PowerPoint</Application>
  <PresentationFormat>Presentación en pantalla (4:3)</PresentationFormat>
  <Paragraphs>159</Paragraphs>
  <Slides>24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6" baseType="lpstr">
      <vt:lpstr>Boticario</vt:lpstr>
      <vt:lpstr>Ecuación</vt:lpstr>
      <vt:lpstr>Las Fracciones en las Bases Curriculares 2012</vt:lpstr>
      <vt:lpstr>Progresión Fracciones</vt:lpstr>
      <vt:lpstr>Presentación de PowerPoint</vt:lpstr>
      <vt:lpstr>Presentación de PowerPoint</vt:lpstr>
      <vt:lpstr>Presentación de PowerPoint</vt:lpstr>
      <vt:lpstr>Representación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  Usando las huinchas fraccionarias compare los siguientes pares de fracciones. A) con igual numerador B) con igual denominador C) distinto numerador y distinto denominador. ¿Qué formalizaremos con esta experiencia?     Cree un ejercicio que permita reforzar  el concepto aprendido que incluya pesas.  </vt:lpstr>
      <vt:lpstr>Problemas</vt:lpstr>
      <vt:lpstr>Adición de fracciones :  Usando metáforas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Usemos las TICS</vt:lpstr>
      <vt:lpstr>Usemos las TICS</vt:lpstr>
      <vt:lpstr>Usemos las TICS</vt:lpstr>
      <vt:lpstr>Usemos las TICS</vt:lpstr>
      <vt:lpstr>Sugerencias</vt:lpstr>
    </vt:vector>
  </TitlesOfParts>
  <Company>Enlaces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Eliana                   </dc:creator>
  <cp:lastModifiedBy>Pamela Valenzuela</cp:lastModifiedBy>
  <cp:revision>11</cp:revision>
  <dcterms:created xsi:type="dcterms:W3CDTF">2012-09-09T19:46:22Z</dcterms:created>
  <dcterms:modified xsi:type="dcterms:W3CDTF">2013-05-13T05:56:39Z</dcterms:modified>
</cp:coreProperties>
</file>